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62" r:id="rId3"/>
    <p:sldId id="256" r:id="rId4"/>
    <p:sldId id="257" r:id="rId5"/>
    <p:sldId id="258" r:id="rId6"/>
    <p:sldId id="261" r:id="rId7"/>
    <p:sldId id="260" r:id="rId8"/>
    <p:sldId id="263" r:id="rId9"/>
    <p:sldId id="267" r:id="rId10"/>
    <p:sldId id="283" r:id="rId11"/>
    <p:sldId id="268" r:id="rId12"/>
    <p:sldId id="269" r:id="rId13"/>
    <p:sldId id="270" r:id="rId14"/>
    <p:sldId id="271" r:id="rId15"/>
    <p:sldId id="285" r:id="rId16"/>
    <p:sldId id="278" r:id="rId17"/>
    <p:sldId id="279" r:id="rId18"/>
    <p:sldId id="280" r:id="rId19"/>
    <p:sldId id="281" r:id="rId20"/>
    <p:sldId id="282"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C1CF6-BA33-4764-A26E-94AEA16C3CA3}"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A6F22-3883-440A-A9AD-947C72D51546}" type="slidenum">
              <a:rPr lang="en-US" smtClean="0"/>
              <a:t>‹#›</a:t>
            </a:fld>
            <a:endParaRPr lang="en-US"/>
          </a:p>
        </p:txBody>
      </p:sp>
    </p:spTree>
    <p:extLst>
      <p:ext uri="{BB962C8B-B14F-4D97-AF65-F5344CB8AC3E}">
        <p14:creationId xmlns:p14="http://schemas.microsoft.com/office/powerpoint/2010/main" val="116833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01fd5f87a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01fd5f87a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01fd5f87a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01fd5f87a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90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cfc00a79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3cfc00a7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bio.  Meet challenges with technical suggestions.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6EA5-394B-47C8-B2CF-955C9F5C6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101358-0D65-4C58-BC15-3E99E4BE9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BC02C4-39DA-4356-A818-A26D0B793FEE}"/>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5" name="Footer Placeholder 4">
            <a:extLst>
              <a:ext uri="{FF2B5EF4-FFF2-40B4-BE49-F238E27FC236}">
                <a16:creationId xmlns:a16="http://schemas.microsoft.com/office/drawing/2014/main" id="{0A3CDC1E-7CD0-4EBB-99C1-5C63561F2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5127F-BF2F-4257-82A4-59B2C599F70D}"/>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38069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58AD-C01F-4712-829A-E239ED8688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561E5-F94B-4475-BD1A-00EA90DCB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61314-46D6-4F0B-A8A3-AB1CCD9A9EA6}"/>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5" name="Footer Placeholder 4">
            <a:extLst>
              <a:ext uri="{FF2B5EF4-FFF2-40B4-BE49-F238E27FC236}">
                <a16:creationId xmlns:a16="http://schemas.microsoft.com/office/drawing/2014/main" id="{6AE1CEDD-01BD-4F81-825F-C0D42A9E9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4FACF-A2B0-47BC-B291-D4BAF78D835D}"/>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214818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49621-BB3C-4BBF-8699-5025C207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2AEA61-4351-4049-B20B-3B2E42547D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22D97-0076-4C54-8056-2AA0A66528A0}"/>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5" name="Footer Placeholder 4">
            <a:extLst>
              <a:ext uri="{FF2B5EF4-FFF2-40B4-BE49-F238E27FC236}">
                <a16:creationId xmlns:a16="http://schemas.microsoft.com/office/drawing/2014/main" id="{F7019684-BCCC-4E8B-90AE-B8BE02664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94F72-A0A2-4572-951E-F2A823C3CDBA}"/>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191053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3971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8749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273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611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095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326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734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326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3E37-DA5E-4B77-B1BC-FEA211413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A3B8D-662E-44FB-97A6-212520536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4542A-C79C-49DB-9D69-42BB1D35F268}"/>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5" name="Footer Placeholder 4">
            <a:extLst>
              <a:ext uri="{FF2B5EF4-FFF2-40B4-BE49-F238E27FC236}">
                <a16:creationId xmlns:a16="http://schemas.microsoft.com/office/drawing/2014/main" id="{2240F40F-CDE4-481E-BDC8-30C665FCD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D4B3F-F6CA-46EB-8CE3-628600448E30}"/>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1306631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1022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175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522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59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2DDF-1231-4842-A469-B955D066D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3EDD67-964E-4A3A-81DB-FB35C5D17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A23E98-BC7B-4235-9B2E-D8A46DB075C3}"/>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5" name="Footer Placeholder 4">
            <a:extLst>
              <a:ext uri="{FF2B5EF4-FFF2-40B4-BE49-F238E27FC236}">
                <a16:creationId xmlns:a16="http://schemas.microsoft.com/office/drawing/2014/main" id="{AD2075E7-3CEF-4AEE-AAE9-AADC4BBB1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B7767-6A1A-4016-97AD-35A7209BF08B}"/>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356676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734-9FAA-430D-A956-B7063E420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A670C1-5852-4313-8300-980BA01DA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6CA74-2CA7-43C2-BCE3-4EB95CB398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88F7F8-8026-458E-80C6-D8482264D7E5}"/>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6" name="Footer Placeholder 5">
            <a:extLst>
              <a:ext uri="{FF2B5EF4-FFF2-40B4-BE49-F238E27FC236}">
                <a16:creationId xmlns:a16="http://schemas.microsoft.com/office/drawing/2014/main" id="{C3EDF039-3C30-44D1-A759-027CB686A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138C5-B4A0-4C8F-A75C-A7C30FB19033}"/>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187160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0E2C-5A4B-4B5A-9EDF-C62E565B0F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68D06E-4001-4467-8A7B-4067CF538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BC108-F136-4675-A5D0-E58A0878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F31DD6-69D9-490C-AFE1-A3DA9D49D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5F413-D0B1-4BBC-A694-0124708C2C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A62B9E-5281-46E2-B009-DCAE359F1412}"/>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8" name="Footer Placeholder 7">
            <a:extLst>
              <a:ext uri="{FF2B5EF4-FFF2-40B4-BE49-F238E27FC236}">
                <a16:creationId xmlns:a16="http://schemas.microsoft.com/office/drawing/2014/main" id="{090B2970-E08C-4BD1-BE8B-62AC28DBCB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C6337-2241-4127-901B-9C3A8F732178}"/>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427666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9512-5A1E-4156-8981-E93CD78B4C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D6656-E7E4-434B-A4F9-7DBBAB6E9D61}"/>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4" name="Footer Placeholder 3">
            <a:extLst>
              <a:ext uri="{FF2B5EF4-FFF2-40B4-BE49-F238E27FC236}">
                <a16:creationId xmlns:a16="http://schemas.microsoft.com/office/drawing/2014/main" id="{DEE6EF06-B96C-4B8E-9E55-BBA661F871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168A08-B45C-4C4A-92D2-2070650C72F8}"/>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408564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29481-82F5-4625-8CBF-A3D0866BA4F0}"/>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3" name="Footer Placeholder 2">
            <a:extLst>
              <a:ext uri="{FF2B5EF4-FFF2-40B4-BE49-F238E27FC236}">
                <a16:creationId xmlns:a16="http://schemas.microsoft.com/office/drawing/2014/main" id="{5167CAAE-05BA-4DFB-AE61-EF17741D6E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CC9C3F-6308-456F-9D59-C50FF88994D2}"/>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44661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EFA-608E-44D8-B3BC-47B88BBB4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29621-7DE2-4FC7-ADB6-514FF3CD3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054CA5-0E8C-4198-BE31-1A00B8C13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912A3-A197-4B0F-B38F-0C3698E2282B}"/>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6" name="Footer Placeholder 5">
            <a:extLst>
              <a:ext uri="{FF2B5EF4-FFF2-40B4-BE49-F238E27FC236}">
                <a16:creationId xmlns:a16="http://schemas.microsoft.com/office/drawing/2014/main" id="{222D9882-C378-4FFD-A311-18FFEA1F6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A2A0B-FEF4-4C04-9EAC-62F3C15EB319}"/>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68884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ECA4-BE56-462F-B6B5-868BA763C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0B6F6A-904F-44CF-9583-9E2350B81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6B888B-32F7-4B3D-8833-4AC74FFE1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D6D4F-A010-4BB8-A39F-60E969ACC9AB}"/>
              </a:ext>
            </a:extLst>
          </p:cNvPr>
          <p:cNvSpPr>
            <a:spLocks noGrp="1"/>
          </p:cNvSpPr>
          <p:nvPr>
            <p:ph type="dt" sz="half" idx="10"/>
          </p:nvPr>
        </p:nvSpPr>
        <p:spPr/>
        <p:txBody>
          <a:bodyPr/>
          <a:lstStyle/>
          <a:p>
            <a:fld id="{710CB0D8-3466-4ED4-AEE0-FDAB5B9FA7F6}" type="datetimeFigureOut">
              <a:rPr lang="en-US" smtClean="0"/>
              <a:t>1/20/2026</a:t>
            </a:fld>
            <a:endParaRPr lang="en-US"/>
          </a:p>
        </p:txBody>
      </p:sp>
      <p:sp>
        <p:nvSpPr>
          <p:cNvPr id="6" name="Footer Placeholder 5">
            <a:extLst>
              <a:ext uri="{FF2B5EF4-FFF2-40B4-BE49-F238E27FC236}">
                <a16:creationId xmlns:a16="http://schemas.microsoft.com/office/drawing/2014/main" id="{FA329834-8264-4421-B006-2DE8D2702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2A1BA-7CCA-413D-8A6B-18C82E35429C}"/>
              </a:ext>
            </a:extLst>
          </p:cNvPr>
          <p:cNvSpPr>
            <a:spLocks noGrp="1"/>
          </p:cNvSpPr>
          <p:nvPr>
            <p:ph type="sldNum" sz="quarter" idx="12"/>
          </p:nvPr>
        </p:nvSpPr>
        <p:spPr/>
        <p:txBody>
          <a:bodyPr/>
          <a:lstStyle/>
          <a:p>
            <a:fld id="{1624F05B-7AC1-4C00-A357-810091C0232E}" type="slidenum">
              <a:rPr lang="en-US" smtClean="0"/>
              <a:t>‹#›</a:t>
            </a:fld>
            <a:endParaRPr lang="en-US"/>
          </a:p>
        </p:txBody>
      </p:sp>
    </p:spTree>
    <p:extLst>
      <p:ext uri="{BB962C8B-B14F-4D97-AF65-F5344CB8AC3E}">
        <p14:creationId xmlns:p14="http://schemas.microsoft.com/office/powerpoint/2010/main" val="53895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953FA-6917-4408-ABE3-8222E7095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24839F-49F6-4BD0-95F1-D4053F5B2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747A3-0219-4319-B061-0597B37F9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CB0D8-3466-4ED4-AEE0-FDAB5B9FA7F6}" type="datetimeFigureOut">
              <a:rPr lang="en-US" smtClean="0"/>
              <a:t>1/20/2026</a:t>
            </a:fld>
            <a:endParaRPr lang="en-US"/>
          </a:p>
        </p:txBody>
      </p:sp>
      <p:sp>
        <p:nvSpPr>
          <p:cNvPr id="5" name="Footer Placeholder 4">
            <a:extLst>
              <a:ext uri="{FF2B5EF4-FFF2-40B4-BE49-F238E27FC236}">
                <a16:creationId xmlns:a16="http://schemas.microsoft.com/office/drawing/2014/main" id="{E3C6FE97-9AD5-46B4-8FD2-A5585642E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9A3638-EEF3-47B2-9F0C-96D3CEFA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F05B-7AC1-4C00-A357-810091C0232E}" type="slidenum">
              <a:rPr lang="en-US" smtClean="0"/>
              <a:t>‹#›</a:t>
            </a:fld>
            <a:endParaRPr lang="en-US"/>
          </a:p>
        </p:txBody>
      </p:sp>
    </p:spTree>
    <p:extLst>
      <p:ext uri="{BB962C8B-B14F-4D97-AF65-F5344CB8AC3E}">
        <p14:creationId xmlns:p14="http://schemas.microsoft.com/office/powerpoint/2010/main" val="102154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716173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CC12-8129-4053-9CEA-4C936F54370A}"/>
              </a:ext>
            </a:extLst>
          </p:cNvPr>
          <p:cNvSpPr>
            <a:spLocks noGrp="1"/>
          </p:cNvSpPr>
          <p:nvPr>
            <p:ph type="title"/>
          </p:nvPr>
        </p:nvSpPr>
        <p:spPr/>
        <p:txBody>
          <a:bodyPr>
            <a:normAutofit/>
          </a:bodyPr>
          <a:lstStyle/>
          <a:p>
            <a:r>
              <a:rPr lang="en-US" sz="4000" dirty="0"/>
              <a:t>Writing Fresh Environmental Stories</a:t>
            </a:r>
          </a:p>
        </p:txBody>
      </p:sp>
      <p:pic>
        <p:nvPicPr>
          <p:cNvPr id="4" name="Picture Placeholder 5">
            <a:extLst>
              <a:ext uri="{FF2B5EF4-FFF2-40B4-BE49-F238E27FC236}">
                <a16:creationId xmlns:a16="http://schemas.microsoft.com/office/drawing/2014/main" id="{3697A2E3-E91C-4D7C-B670-22F8751B620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9629" b="9629"/>
          <a:stretch>
            <a:fillRect/>
          </a:stretch>
        </p:blipFill>
        <p:spPr>
          <a:xfrm>
            <a:off x="1305611" y="1825625"/>
            <a:ext cx="9580778" cy="4351338"/>
          </a:xfrm>
        </p:spPr>
      </p:pic>
    </p:spTree>
    <p:extLst>
      <p:ext uri="{BB962C8B-B14F-4D97-AF65-F5344CB8AC3E}">
        <p14:creationId xmlns:p14="http://schemas.microsoft.com/office/powerpoint/2010/main" val="299285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a:bodyPr>
          <a:lstStyle/>
          <a:p>
            <a:pPr algn="l"/>
            <a:r>
              <a:rPr lang="en-US" b="1" dirty="0">
                <a:latin typeface="Times New Roman" panose="02020603050405020304" pitchFamily="18" charset="0"/>
                <a:cs typeface="Times New Roman" panose="02020603050405020304" pitchFamily="18" charset="0"/>
              </a:rPr>
              <a:t>Spoonful of Sugar</a:t>
            </a: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Trojan horse. </a:t>
            </a:r>
            <a:b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br>
            <a:endPar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a:p>
            <a:pPr marL="0" lvl="0" indent="0" algn="l" rtl="0">
              <a:spcBef>
                <a:spcPts val="0"/>
              </a:spcBef>
              <a:spcAft>
                <a:spcPts val="0"/>
              </a:spcAft>
              <a:buNone/>
            </a:pPr>
            <a:r>
              <a:rPr lang="en-US" sz="2400"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Start in scene – walking across a field, eating a berry just picked, dog  . . . </a:t>
            </a: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best arguments in the world won’t change a person’s mind. The only thing that can do that is a good story” </a:t>
            </a:r>
            <a:r>
              <a:rPr lang="en-US" sz="1800" dirty="0">
                <a:solidFill>
                  <a:schemeClr val="dk1"/>
                </a:solidFill>
                <a:effectLst/>
                <a:highlight>
                  <a:srgbClr val="FFFFFF"/>
                </a:highlight>
                <a:latin typeface="Times New Roman" panose="02020603050405020304" pitchFamily="18" charset="0"/>
                <a:ea typeface="EB Garamond"/>
                <a:cs typeface="Times New Roman" panose="02020603050405020304" pitchFamily="18" charset="0"/>
                <a:sym typeface="EB Garamond"/>
              </a:rPr>
              <a:t> -- Richard Powers, </a:t>
            </a:r>
            <a:r>
              <a:rPr lang="en-US" sz="1800" i="1" dirty="0">
                <a:solidFill>
                  <a:schemeClr val="dk1"/>
                </a:solidFill>
                <a:effectLst/>
                <a:highlight>
                  <a:srgbClr val="FFFFFF"/>
                </a:highlight>
                <a:latin typeface="Times New Roman" panose="02020603050405020304" pitchFamily="18" charset="0"/>
                <a:ea typeface="EB Garamond"/>
                <a:cs typeface="Times New Roman" panose="02020603050405020304" pitchFamily="18" charset="0"/>
                <a:sym typeface="EB Garamond"/>
              </a:rPr>
              <a:t>The Overstory</a:t>
            </a:r>
            <a:endParaRPr lang="en-US" sz="2400" i="1"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p:txBody>
      </p:sp>
    </p:spTree>
    <p:extLst>
      <p:ext uri="{BB962C8B-B14F-4D97-AF65-F5344CB8AC3E}">
        <p14:creationId xmlns:p14="http://schemas.microsoft.com/office/powerpoint/2010/main" val="32458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a:bodyPr>
          <a:lstStyle/>
          <a:p>
            <a:pPr algn="l"/>
            <a:r>
              <a:rPr lang="en-US" b="1" dirty="0">
                <a:latin typeface="Times New Roman" panose="02020603050405020304" pitchFamily="18" charset="0"/>
                <a:cs typeface="Times New Roman" panose="02020603050405020304" pitchFamily="18" charset="0"/>
              </a:rPr>
              <a:t>Arc of Discovery</a:t>
            </a: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r>
              <a:rPr lang="en-US" sz="2400"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I used to think . . . </a:t>
            </a:r>
          </a:p>
          <a:p>
            <a:pPr marL="0" lvl="0" indent="0" algn="l" rtl="0">
              <a:spcBef>
                <a:spcPts val="0"/>
              </a:spcBef>
              <a:spcAft>
                <a:spcPts val="0"/>
              </a:spcAft>
              <a:buNone/>
            </a:pPr>
            <a:endPar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a:p>
            <a:pPr marL="0" lvl="0" indent="0" algn="l" rtl="0">
              <a:spcBef>
                <a:spcPts val="0"/>
              </a:spcBef>
              <a:spcAft>
                <a:spcPts val="0"/>
              </a:spcAft>
              <a:buNone/>
            </a:pPr>
            <a:r>
              <a:rPr lang="en-US" sz="2400"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Now I think . . . </a:t>
            </a:r>
          </a:p>
          <a:p>
            <a:pPr marL="0" lvl="0" indent="0" algn="l" rtl="0">
              <a:spcBef>
                <a:spcPts val="0"/>
              </a:spcBef>
              <a:spcAft>
                <a:spcPts val="0"/>
              </a:spcAft>
              <a:buNone/>
            </a:pPr>
            <a:endPar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a:p>
            <a:pPr marL="0" lvl="0" indent="0" algn="l" rtl="0">
              <a:spcBef>
                <a:spcPts val="0"/>
              </a:spcBef>
              <a:spcAft>
                <a:spcPts val="0"/>
              </a:spcAft>
              <a:buNone/>
            </a:pP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It might also be true that . . . </a:t>
            </a:r>
            <a:endParaRPr lang="en-US" sz="2400"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p:txBody>
      </p:sp>
    </p:spTree>
    <p:extLst>
      <p:ext uri="{BB962C8B-B14F-4D97-AF65-F5344CB8AC3E}">
        <p14:creationId xmlns:p14="http://schemas.microsoft.com/office/powerpoint/2010/main" val="238715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276080" cy="5080000"/>
          </a:xfrm>
        </p:spPr>
        <p:txBody>
          <a:bodyPr>
            <a:normAutofit/>
          </a:bodyPr>
          <a:lstStyle/>
          <a:p>
            <a:pPr algn="l"/>
            <a:r>
              <a:rPr lang="en-US" b="1" dirty="0">
                <a:latin typeface="Times New Roman" panose="02020603050405020304" pitchFamily="18" charset="0"/>
                <a:cs typeface="Times New Roman" panose="02020603050405020304" pitchFamily="18" charset="0"/>
              </a:rPr>
              <a:t>Honor Complexity</a:t>
            </a:r>
          </a:p>
          <a:p>
            <a:pPr algn="l"/>
            <a:endParaRPr lang="en-US" b="1"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Avoid the overly hopeful ending and the catalog of despair. </a:t>
            </a: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Readers distrust both pure optimism and pessimism. </a:t>
            </a:r>
          </a:p>
          <a:p>
            <a:pPr algn="l"/>
            <a:r>
              <a:rPr lang="en-US" dirty="0">
                <a:latin typeface="Times New Roman" panose="02020603050405020304" pitchFamily="18" charset="0"/>
                <a:ea typeface="Calibri" panose="020F0502020204030204" pitchFamily="34" charset="0"/>
                <a:cs typeface="Times New Roman" panose="02020603050405020304" pitchFamily="18" charset="0"/>
              </a:rPr>
              <a:t>Righteous anger and moral certitude falls flat on the page. </a:t>
            </a: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Instead? Journey. Discovery. Story. Humor?  </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dirty="0">
                <a:highlight>
                  <a:srgbClr val="FFFFFF"/>
                </a:highlight>
                <a:latin typeface="Times New Roman" panose="02020603050405020304" pitchFamily="18" charset="0"/>
                <a:ea typeface="EB Garamond"/>
                <a:cs typeface="Times New Roman" panose="02020603050405020304" pitchFamily="18" charset="0"/>
                <a:sym typeface="EB Garamond"/>
              </a:rPr>
              <a:t>“Hope is an embrace of the unknown and the unknowable, an alternative to the certainty of both optimists and pessimists. Optimists think it will all be fine without our involvement; pessimists adopt the opposite position; both excuse themselves from acting.”  -Rebecca Solnit</a:t>
            </a:r>
            <a:endParaRPr lang="en-US" dirty="0">
              <a:latin typeface="Times New Roman" panose="02020603050405020304" pitchFamily="18" charset="0"/>
              <a:ea typeface="EB Garamond"/>
              <a:cs typeface="Times New Roman" panose="02020603050405020304" pitchFamily="18" charset="0"/>
              <a:sym typeface="EB Garamond"/>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274682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391920" y="1137920"/>
            <a:ext cx="9723120" cy="4612640"/>
          </a:xfrm>
        </p:spPr>
        <p:txBody>
          <a:bodyPr>
            <a:normAutofit fontScale="62500" lnSpcReduction="20000"/>
          </a:bodyPr>
          <a:lstStyle/>
          <a:p>
            <a:pPr algn="l"/>
            <a:r>
              <a:rPr lang="en-US" sz="3800" b="1" dirty="0">
                <a:latin typeface="Times New Roman" panose="02020603050405020304" pitchFamily="18" charset="0"/>
                <a:cs typeface="Times New Roman" panose="02020603050405020304" pitchFamily="18" charset="0"/>
              </a:rPr>
              <a:t>Unlikely Heroes</a:t>
            </a:r>
          </a:p>
          <a:p>
            <a:pPr marL="0" marR="0">
              <a:lnSpc>
                <a:spcPct val="107000"/>
              </a:lnSpc>
              <a:spcBef>
                <a:spcPts val="0"/>
              </a:spcBef>
              <a:spcAft>
                <a:spcPts val="800"/>
              </a:spcAft>
            </a:pPr>
            <a:endParaRPr lang="en-US" b="1" dirty="0">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Flawed personae / characters</a:t>
            </a:r>
          </a:p>
          <a:p>
            <a:pPr marL="0" marR="0" algn="l">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Get off high horse / no trumpets. At close, m</a:t>
            </a:r>
            <a:r>
              <a:rPr lang="en-US" altLang="en-US" sz="3200" dirty="0">
                <a:latin typeface="Times New Roman" panose="02020603050405020304" pitchFamily="18" charset="0"/>
                <a:cs typeface="Times New Roman" panose="02020603050405020304" pitchFamily="18" charset="0"/>
              </a:rPr>
              <a:t>aybe tiptoe back to that initial story, indicate what it means, reflect on it. Not “it’s high time that we . . . .” Not polemical . . . no call to arms . .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How to manage terrors?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ven a wounded world holds us, giving us moments of wonder and joy. I choose joy over despair, “Not because I have my head in the sand, but because joy is what the earth gives me daily and I must return the gift”-Robin Wall Kimmerer,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Braiding Sweetgrass</a:t>
            </a:r>
            <a:br>
              <a:rPr lang="en-US" sz="3200" i="1"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2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“Not everything is decaying faster than we can love it.” –Lauren Groff,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Florida</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421007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391920" y="1137920"/>
            <a:ext cx="9723120" cy="4612640"/>
          </a:xfrm>
        </p:spPr>
        <p:txBody>
          <a:bodyPr>
            <a:normAutofit lnSpcReduction="10000"/>
          </a:bodyPr>
          <a:lstStyle/>
          <a:p>
            <a:pPr algn="l"/>
            <a:r>
              <a:rPr lang="en-US" sz="3200" b="1" dirty="0">
                <a:latin typeface="Times New Roman" panose="02020603050405020304" pitchFamily="18" charset="0"/>
                <a:cs typeface="Times New Roman" panose="02020603050405020304" pitchFamily="18" charset="0"/>
              </a:rPr>
              <a:t>If Op-Ed . . . </a:t>
            </a:r>
          </a:p>
          <a:p>
            <a:pPr marL="0" marR="0" algn="l">
              <a:lnSpc>
                <a:spcPct val="107000"/>
              </a:lnSpc>
              <a:spcBef>
                <a:spcPts val="0"/>
              </a:spcBef>
              <a:spcAft>
                <a:spcPts val="8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Hook. Scene with sensory details. Walking in fields, having conversation. Something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stake.Maybe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 little twist toward policy. </a:t>
            </a:r>
          </a:p>
          <a:p>
            <a:pPr marL="0" marR="0" algn="l">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Build case. Marry emotional of beginning with rational and logical. Scene if you can. Specific animals on road rather than numbers (but policy on numbers). </a:t>
            </a:r>
          </a:p>
          <a:p>
            <a:pPr marL="0" marR="0" algn="l">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The other side. I’ve done the work, come out the other side. </a:t>
            </a:r>
          </a:p>
          <a:p>
            <a:pPr marL="0" marR="0" algn="l">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Rachel Carson cost. If this chemicals continue, this is what happens. Behavior change or outcome. Make a request. </a:t>
            </a:r>
          </a:p>
          <a:p>
            <a:pPr marL="0" marR="0" algn="l">
              <a:lnSpc>
                <a:spcPct val="107000"/>
              </a:lnSpc>
              <a:spcBef>
                <a:spcPts val="0"/>
              </a:spcBef>
              <a:spcAft>
                <a:spcPts val="800"/>
              </a:spcAft>
            </a:pPr>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34923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213067" y="173767"/>
            <a:ext cx="11360800" cy="763600"/>
          </a:xfrm>
          <a:prstGeom prst="rect">
            <a:avLst/>
          </a:prstGeom>
        </p:spPr>
        <p:txBody>
          <a:bodyPr spcFirstLastPara="1" wrap="square" lIns="121900" tIns="121900" rIns="121900" bIns="121900" anchor="t" anchorCtr="0">
            <a:noAutofit/>
          </a:bodyPr>
          <a:lstStyle/>
          <a:p>
            <a:r>
              <a:rPr lang="en" b="1" dirty="0">
                <a:latin typeface="Times New Roman" panose="02020603050405020304" pitchFamily="18" charset="0"/>
                <a:ea typeface="EB Garamond"/>
                <a:cs typeface="Times New Roman" panose="02020603050405020304" pitchFamily="18" charset="0"/>
                <a:sym typeface="EB Garamond"/>
              </a:rPr>
              <a:t>Lessons from the Slush Pile (Megan Mayhew Bergman)</a:t>
            </a:r>
            <a:endParaRPr b="1" dirty="0">
              <a:latin typeface="Times New Roman" panose="02020603050405020304" pitchFamily="18" charset="0"/>
              <a:ea typeface="EB Garamond"/>
              <a:cs typeface="Times New Roman" panose="02020603050405020304" pitchFamily="18" charset="0"/>
              <a:sym typeface="EB Garamond"/>
            </a:endParaRPr>
          </a:p>
        </p:txBody>
      </p:sp>
      <p:sp>
        <p:nvSpPr>
          <p:cNvPr id="249" name="Google Shape;249;p35"/>
          <p:cNvSpPr txBox="1">
            <a:spLocks noGrp="1"/>
          </p:cNvSpPr>
          <p:nvPr>
            <p:ph type="body" idx="1"/>
          </p:nvPr>
        </p:nvSpPr>
        <p:spPr>
          <a:xfrm>
            <a:off x="415600" y="937367"/>
            <a:ext cx="11360800" cy="4814800"/>
          </a:xfrm>
          <a:prstGeom prst="rect">
            <a:avLst/>
          </a:prstGeom>
        </p:spPr>
        <p:txBody>
          <a:bodyPr spcFirstLastPara="1" wrap="square" lIns="121900" tIns="121900" rIns="121900" bIns="121900" anchor="t" anchorCtr="0">
            <a:noAutofit/>
          </a:bodyPr>
          <a:lstStyle/>
          <a:p>
            <a:pPr indent="-406390">
              <a:buClr>
                <a:srgbClr val="000000"/>
              </a:buClr>
              <a:buSzPts val="1200"/>
              <a:buFont typeface="EB Garamond"/>
              <a:buChar char="●"/>
            </a:pP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“Like Thoreau, I…”  </a:t>
            </a:r>
            <a:r>
              <a:rPr lang="en" dirty="0">
                <a:solidFill>
                  <a:schemeClr val="dk1"/>
                </a:solidFill>
                <a:latin typeface="Times New Roman" panose="02020603050405020304" pitchFamily="18" charset="0"/>
                <a:ea typeface="EB Garamond"/>
                <a:cs typeface="Times New Roman" panose="02020603050405020304" pitchFamily="18" charset="0"/>
                <a:sym typeface="EB Garamond"/>
              </a:rPr>
              <a:t>→</a:t>
            </a: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 </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Complicate the narrative </a:t>
            </a:r>
          </a:p>
          <a:p>
            <a:pPr indent="-406390">
              <a:buClr>
                <a:srgbClr val="000000"/>
              </a:buClr>
              <a:buSzPts val="1200"/>
              <a:buFont typeface="EB Garamond"/>
              <a:buChar char="●"/>
            </a:pP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Climate change makes me sad   </a:t>
            </a:r>
            <a:r>
              <a:rPr lang="en" dirty="0">
                <a:solidFill>
                  <a:schemeClr val="dk1"/>
                </a:solidFill>
                <a:latin typeface="Times New Roman" panose="02020603050405020304" pitchFamily="18" charset="0"/>
                <a:ea typeface="EB Garamond"/>
                <a:cs typeface="Times New Roman" panose="02020603050405020304" pitchFamily="18" charset="0"/>
                <a:sym typeface="EB Garamond"/>
              </a:rPr>
              <a:t>→</a:t>
            </a: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 </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Ground the work in specificity and make it new.</a:t>
            </a:r>
            <a:endParaRPr dirty="0">
              <a:solidFill>
                <a:srgbClr val="999999"/>
              </a:solidFill>
              <a:latin typeface="Times New Roman" panose="02020603050405020304" pitchFamily="18" charset="0"/>
              <a:ea typeface="EB Garamond"/>
              <a:cs typeface="Times New Roman" panose="02020603050405020304" pitchFamily="18" charset="0"/>
              <a:sym typeface="EB Garamond"/>
            </a:endParaRPr>
          </a:p>
          <a:p>
            <a:pPr indent="-406390">
              <a:buClr>
                <a:srgbClr val="000000"/>
              </a:buClr>
              <a:buSzPts val="1200"/>
              <a:buFont typeface="EB Garamond"/>
              <a:buChar char="●"/>
            </a:pP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Now I will tell the “sad” story of indigenous or impoverished people whom I visited once on vacation </a:t>
            </a:r>
            <a:r>
              <a:rPr lang="en" dirty="0">
                <a:solidFill>
                  <a:schemeClr val="dk1"/>
                </a:solidFill>
                <a:latin typeface="Times New Roman" panose="02020603050405020304" pitchFamily="18" charset="0"/>
                <a:ea typeface="EB Garamond"/>
                <a:cs typeface="Times New Roman" panose="02020603050405020304" pitchFamily="18" charset="0"/>
                <a:sym typeface="EB Garamond"/>
              </a:rPr>
              <a:t>→</a:t>
            </a: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 </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Really think about whose stories you tell, what POV you use, and who you pity (have you allowed for joy? Do you really understand or have insight?)</a:t>
            </a:r>
            <a:endParaRPr dirty="0">
              <a:solidFill>
                <a:srgbClr val="999999"/>
              </a:solidFill>
              <a:latin typeface="Times New Roman" panose="02020603050405020304" pitchFamily="18" charset="0"/>
              <a:ea typeface="EB Garamond"/>
              <a:cs typeface="Times New Roman" panose="02020603050405020304" pitchFamily="18" charset="0"/>
              <a:sym typeface="EB Garamond"/>
            </a:endParaRPr>
          </a:p>
          <a:p>
            <a:pPr indent="-406390">
              <a:buClr>
                <a:srgbClr val="000000"/>
              </a:buClr>
              <a:buSzPts val="1200"/>
              <a:buFont typeface="EB Garamond"/>
              <a:buChar char="●"/>
            </a:pP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Manifesto X </a:t>
            </a:r>
            <a:r>
              <a:rPr lang="en" dirty="0">
                <a:solidFill>
                  <a:schemeClr val="dk1"/>
                </a:solidFill>
                <a:latin typeface="Times New Roman" panose="02020603050405020304" pitchFamily="18" charset="0"/>
                <a:ea typeface="EB Garamond"/>
                <a:cs typeface="Times New Roman" panose="02020603050405020304" pitchFamily="18" charset="0"/>
                <a:sym typeface="EB Garamond"/>
              </a:rPr>
              <a:t>→</a:t>
            </a: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 </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When was the last time you enjoyed reading a manifesto? </a:t>
            </a:r>
            <a:endParaRPr dirty="0">
              <a:solidFill>
                <a:srgbClr val="999999"/>
              </a:solidFill>
              <a:latin typeface="Times New Roman" panose="02020603050405020304" pitchFamily="18" charset="0"/>
              <a:ea typeface="EB Garamond"/>
              <a:cs typeface="Times New Roman" panose="02020603050405020304" pitchFamily="18" charset="0"/>
              <a:sym typeface="EB Garamond"/>
            </a:endParaRPr>
          </a:p>
          <a:p>
            <a:pPr indent="-406390">
              <a:buClr>
                <a:srgbClr val="000000"/>
              </a:buClr>
              <a:buSzPts val="1200"/>
              <a:buFont typeface="EB Garamond"/>
              <a:buChar char="●"/>
            </a:pP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Fantasy with magical solutions to problems → </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Readers see contrivances easily.  Dig into character, make believable rules and allow the reader to trust you.  </a:t>
            </a:r>
            <a:endParaRPr dirty="0">
              <a:solidFill>
                <a:srgbClr val="999999"/>
              </a:solidFill>
              <a:latin typeface="Times New Roman" panose="02020603050405020304" pitchFamily="18" charset="0"/>
              <a:ea typeface="EB Garamond"/>
              <a:cs typeface="Times New Roman" panose="02020603050405020304" pitchFamily="18" charset="0"/>
              <a:sym typeface="EB Garamond"/>
            </a:endParaRPr>
          </a:p>
          <a:p>
            <a:pPr indent="-406390">
              <a:buClr>
                <a:srgbClr val="000000"/>
              </a:buClr>
              <a:buSzPts val="1200"/>
              <a:buFont typeface="EB Garamond"/>
              <a:buChar char="●"/>
            </a:pP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Good Guys vs Bad Guys </a:t>
            </a:r>
            <a:r>
              <a:rPr lang="en" dirty="0">
                <a:solidFill>
                  <a:schemeClr val="dk1"/>
                </a:solidFill>
                <a:latin typeface="Times New Roman" panose="02020603050405020304" pitchFamily="18" charset="0"/>
                <a:ea typeface="EB Garamond"/>
                <a:cs typeface="Times New Roman" panose="02020603050405020304" pitchFamily="18" charset="0"/>
                <a:sym typeface="EB Garamond"/>
              </a:rPr>
              <a:t>→ </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Life and people are rarely tidy.  Environmentalists, even fictional ones, are not perfect, and still have motivations and flaws.</a:t>
            </a:r>
            <a:endParaRPr dirty="0">
              <a:solidFill>
                <a:srgbClr val="999999"/>
              </a:solidFill>
              <a:latin typeface="Times New Roman" panose="02020603050405020304" pitchFamily="18" charset="0"/>
              <a:ea typeface="EB Garamond"/>
              <a:cs typeface="Times New Roman" panose="02020603050405020304" pitchFamily="18" charset="0"/>
              <a:sym typeface="EB Garamond"/>
            </a:endParaRPr>
          </a:p>
          <a:p>
            <a:pPr indent="-406390">
              <a:buClr>
                <a:srgbClr val="000000"/>
              </a:buClr>
              <a:buSzPts val="1200"/>
              <a:buFont typeface="EB Garamond"/>
              <a:buChar char="●"/>
            </a:pPr>
            <a:r>
              <a:rPr lang="en" dirty="0">
                <a:solidFill>
                  <a:srgbClr val="000000"/>
                </a:solidFill>
                <a:latin typeface="Times New Roman" panose="02020603050405020304" pitchFamily="18" charset="0"/>
                <a:ea typeface="EB Garamond"/>
                <a:cs typeface="Times New Roman" panose="02020603050405020304" pitchFamily="18" charset="0"/>
                <a:sym typeface="EB Garamond"/>
              </a:rPr>
              <a:t>Fiction with an agenda </a:t>
            </a:r>
            <a:r>
              <a:rPr lang="en" dirty="0">
                <a:solidFill>
                  <a:schemeClr val="dk1"/>
                </a:solidFill>
                <a:latin typeface="Times New Roman" panose="02020603050405020304" pitchFamily="18" charset="0"/>
                <a:ea typeface="EB Garamond"/>
                <a:cs typeface="Times New Roman" panose="02020603050405020304" pitchFamily="18" charset="0"/>
                <a:sym typeface="EB Garamond"/>
              </a:rPr>
              <a:t>→</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  Story first.  Readers have to </a:t>
            </a:r>
            <a:r>
              <a:rPr lang="en" i="1" dirty="0">
                <a:solidFill>
                  <a:srgbClr val="999999"/>
                </a:solidFill>
                <a:latin typeface="Times New Roman" panose="02020603050405020304" pitchFamily="18" charset="0"/>
                <a:ea typeface="EB Garamond"/>
                <a:cs typeface="Times New Roman" panose="02020603050405020304" pitchFamily="18" charset="0"/>
                <a:sym typeface="EB Garamond"/>
              </a:rPr>
              <a:t>want </a:t>
            </a:r>
            <a:r>
              <a:rPr lang="en" dirty="0">
                <a:solidFill>
                  <a:srgbClr val="999999"/>
                </a:solidFill>
                <a:latin typeface="Times New Roman" panose="02020603050405020304" pitchFamily="18" charset="0"/>
                <a:ea typeface="EB Garamond"/>
                <a:cs typeface="Times New Roman" panose="02020603050405020304" pitchFamily="18" charset="0"/>
                <a:sym typeface="EB Garamond"/>
              </a:rPr>
              <a:t>to keep reading. Don’t let them see you work. Trust organic symbolism. </a:t>
            </a:r>
            <a:endParaRPr dirty="0">
              <a:solidFill>
                <a:srgbClr val="999999"/>
              </a:solidFill>
              <a:latin typeface="Times New Roman" panose="02020603050405020304" pitchFamily="18" charset="0"/>
              <a:ea typeface="EB Garamond"/>
              <a:cs typeface="Times New Roman" panose="02020603050405020304" pitchFamily="18" charset="0"/>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a:bodyPr>
          <a:lstStyle/>
          <a:p>
            <a:pPr algn="l"/>
            <a:r>
              <a:rPr lang="en-US" b="1" dirty="0">
                <a:latin typeface="Times New Roman" panose="02020603050405020304" pitchFamily="18" charset="0"/>
                <a:cs typeface="Times New Roman" panose="02020603050405020304" pitchFamily="18" charset="0"/>
              </a:rPr>
              <a:t>Also Watch For </a:t>
            </a:r>
          </a:p>
          <a:p>
            <a:pPr marL="0" marR="0">
              <a:lnSpc>
                <a:spcPct val="107000"/>
              </a:lnSpc>
              <a:spcBef>
                <a:spcPts val="0"/>
              </a:spcBef>
              <a:spcAft>
                <a:spcPts val="800"/>
              </a:spcAft>
            </a:pPr>
            <a:endParaRPr lang="en-US" b="1" dirty="0">
              <a:latin typeface="Times New Roman" panose="02020603050405020304" pitchFamily="18" charset="0"/>
              <a:cs typeface="Times New Roman" panose="02020603050405020304" pitchFamily="18" charset="0"/>
            </a:endParaRP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The overly sentimental and nostalgic (how good was it?)</a:t>
            </a:r>
          </a:p>
          <a:p>
            <a:pPr algn="l"/>
            <a:r>
              <a:rPr lang="en-US" dirty="0">
                <a:latin typeface="Times New Roman" panose="02020603050405020304" pitchFamily="18" charset="0"/>
                <a:ea typeface="Calibri" panose="020F0502020204030204" pitchFamily="34" charset="0"/>
                <a:cs typeface="Times New Roman" panose="02020603050405020304" pitchFamily="18" charset="0"/>
              </a:rPr>
              <a:t>Oneness</a:t>
            </a: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Romanticizing the primitive</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343585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479280" cy="4592320"/>
          </a:xfrm>
        </p:spPr>
        <p:txBody>
          <a:bodyPr>
            <a:normAutofit fontScale="47500" lnSpcReduction="20000"/>
          </a:bodyPr>
          <a:lstStyle/>
          <a:p>
            <a:pPr algn="l"/>
            <a:r>
              <a:rPr lang="en-US" sz="5100" b="1" dirty="0" err="1">
                <a:latin typeface="Times New Roman" panose="02020603050405020304" pitchFamily="18" charset="0"/>
                <a:cs typeface="Times New Roman" panose="02020603050405020304" pitchFamily="18" charset="0"/>
              </a:rPr>
              <a:t>Cli</a:t>
            </a:r>
            <a:r>
              <a:rPr lang="en-US" sz="5100" b="1" dirty="0">
                <a:latin typeface="Times New Roman" panose="02020603050405020304" pitchFamily="18" charset="0"/>
                <a:cs typeface="Times New Roman" panose="02020603050405020304" pitchFamily="18" charset="0"/>
              </a:rPr>
              <a:t>-Fi</a:t>
            </a:r>
          </a:p>
          <a:p>
            <a:pPr marL="0" marR="0">
              <a:lnSpc>
                <a:spcPct val="107000"/>
              </a:lnSpc>
              <a:spcBef>
                <a:spcPts val="0"/>
              </a:spcBef>
              <a:spcAft>
                <a:spcPts val="800"/>
              </a:spcAft>
            </a:pPr>
            <a:endParaRPr lang="en-US" sz="5100"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5100" dirty="0">
                <a:solidFill>
                  <a:srgbClr val="000000"/>
                </a:solidFill>
                <a:latin typeface="Times New Roman" panose="02020603050405020304" pitchFamily="18" charset="0"/>
                <a:ea typeface="EB Garamond"/>
                <a:cs typeface="Times New Roman" panose="02020603050405020304" pitchFamily="18" charset="0"/>
                <a:sym typeface="EB Garamond"/>
              </a:rPr>
              <a:t>From </a:t>
            </a:r>
            <a:r>
              <a:rPr lang="en-US" sz="5100" i="1" dirty="0">
                <a:solidFill>
                  <a:srgbClr val="000000"/>
                </a:solidFill>
                <a:latin typeface="Times New Roman" panose="02020603050405020304" pitchFamily="18" charset="0"/>
                <a:ea typeface="EB Garamond"/>
                <a:cs typeface="Times New Roman" panose="02020603050405020304" pitchFamily="18" charset="0"/>
                <a:sym typeface="EB Garamond"/>
              </a:rPr>
              <a:t>Guernica</a:t>
            </a:r>
            <a:r>
              <a:rPr lang="en-US" sz="5100" dirty="0">
                <a:solidFill>
                  <a:srgbClr val="000000"/>
                </a:solidFill>
                <a:latin typeface="Times New Roman" panose="02020603050405020304" pitchFamily="18" charset="0"/>
                <a:ea typeface="EB Garamond"/>
                <a:cs typeface="Times New Roman" panose="02020603050405020304" pitchFamily="18" charset="0"/>
                <a:sym typeface="EB Garamond"/>
              </a:rPr>
              <a:t>’s special climate issue, Amy Brady:</a:t>
            </a:r>
          </a:p>
          <a:p>
            <a:pPr marL="0" lvl="0" indent="0" algn="l" rtl="0">
              <a:spcBef>
                <a:spcPts val="1600"/>
              </a:spcBef>
              <a:spcAft>
                <a:spcPts val="0"/>
              </a:spcAft>
              <a:buNone/>
            </a:pPr>
            <a:r>
              <a:rPr lang="en-US" sz="5100" dirty="0">
                <a:solidFill>
                  <a:srgbClr val="000000"/>
                </a:solidFill>
                <a:latin typeface="Times New Roman" panose="02020603050405020304" pitchFamily="18" charset="0"/>
                <a:ea typeface="EB Garamond"/>
                <a:cs typeface="Times New Roman" panose="02020603050405020304" pitchFamily="18" charset="0"/>
                <a:sym typeface="EB Garamond"/>
              </a:rPr>
              <a:t>...</a:t>
            </a:r>
            <a:r>
              <a:rPr lang="en-US" sz="5100" dirty="0">
                <a:solidFill>
                  <a:srgbClr val="222222"/>
                </a:solidFill>
                <a:highlight>
                  <a:srgbClr val="FFFFFF"/>
                </a:highlight>
                <a:latin typeface="Times New Roman" panose="02020603050405020304" pitchFamily="18" charset="0"/>
                <a:ea typeface="EB Garamond"/>
                <a:cs typeface="Times New Roman" panose="02020603050405020304" pitchFamily="18" charset="0"/>
                <a:sym typeface="EB Garamond"/>
              </a:rPr>
              <a:t>we distance ourselves because the facts of global warming are too often presented in abstract or guilt-inducing ways. In order for us to get it—to actually face it—</a:t>
            </a:r>
            <a:r>
              <a:rPr lang="en-US" sz="5100" b="1" dirty="0">
                <a:solidFill>
                  <a:srgbClr val="222222"/>
                </a:solidFill>
                <a:highlight>
                  <a:srgbClr val="FFFFFF"/>
                </a:highlight>
                <a:latin typeface="Times New Roman" panose="02020603050405020304" pitchFamily="18" charset="0"/>
                <a:ea typeface="EB Garamond"/>
                <a:cs typeface="Times New Roman" panose="02020603050405020304" pitchFamily="18" charset="0"/>
                <a:sym typeface="EB Garamond"/>
              </a:rPr>
              <a:t>we need vibrant narratives that help us feel an emotional connection to what we’re losing...</a:t>
            </a:r>
          </a:p>
          <a:p>
            <a:pPr marL="0" lvl="0" indent="0" algn="l" rtl="0">
              <a:spcBef>
                <a:spcPts val="1600"/>
              </a:spcBef>
              <a:spcAft>
                <a:spcPts val="0"/>
              </a:spcAft>
              <a:buNone/>
            </a:pPr>
            <a:r>
              <a:rPr lang="en-US" sz="5100" dirty="0">
                <a:solidFill>
                  <a:srgbClr val="000000"/>
                </a:solidFill>
                <a:highlight>
                  <a:srgbClr val="FFFFFF"/>
                </a:highlight>
                <a:latin typeface="Times New Roman" panose="02020603050405020304" pitchFamily="18" charset="0"/>
                <a:ea typeface="EB Garamond"/>
                <a:cs typeface="Times New Roman" panose="02020603050405020304" pitchFamily="18" charset="0"/>
                <a:sym typeface="EB Garamond"/>
              </a:rPr>
              <a:t>These stories exemplify the genre of “climate fiction,” or “cli-fi,” by exploring what the world might become if climate change continues unabated. Its roots are in science fiction, but here, it’s tinged, beautifully so, with realism and the supernatural.</a:t>
            </a:r>
            <a:r>
              <a:rPr lang="en-US" sz="5100" b="1" dirty="0">
                <a:solidFill>
                  <a:srgbClr val="000000"/>
                </a:solidFill>
                <a:highlight>
                  <a:srgbClr val="FFFFFF"/>
                </a:highlight>
                <a:latin typeface="Times New Roman" panose="02020603050405020304" pitchFamily="18" charset="0"/>
                <a:ea typeface="EB Garamond"/>
                <a:cs typeface="Times New Roman" panose="02020603050405020304" pitchFamily="18" charset="0"/>
                <a:sym typeface="EB Garamond"/>
              </a:rPr>
              <a:t> At its best, cli-fi conjures, spell-like, meditative spaces in which we ponder our deepest fears before emerging transfigured.</a:t>
            </a:r>
            <a:r>
              <a:rPr lang="en-US" sz="5100" dirty="0">
                <a:solidFill>
                  <a:srgbClr val="000000"/>
                </a:solidFill>
                <a:highlight>
                  <a:srgbClr val="FFFFFF"/>
                </a:highlight>
                <a:latin typeface="Times New Roman" panose="02020603050405020304" pitchFamily="18" charset="0"/>
                <a:ea typeface="EB Garamond"/>
                <a:cs typeface="Times New Roman" panose="02020603050405020304" pitchFamily="18" charset="0"/>
                <a:sym typeface="EB Garamond"/>
              </a:rPr>
              <a:t> </a:t>
            </a:r>
          </a:p>
          <a:p>
            <a:pPr algn="l"/>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240051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158240"/>
            <a:ext cx="9519920" cy="3952240"/>
          </a:xfrm>
        </p:spPr>
        <p:txBody>
          <a:bodyPr>
            <a:normAutofit fontScale="32500" lnSpcReduction="20000"/>
          </a:bodyPr>
          <a:lstStyle/>
          <a:p>
            <a:pPr algn="l"/>
            <a:endParaRPr lang="en-US" sz="3800" b="1" dirty="0">
              <a:latin typeface="Times New Roman" panose="02020603050405020304" pitchFamily="18" charset="0"/>
              <a:cs typeface="Times New Roman" panose="02020603050405020304" pitchFamily="18" charset="0"/>
            </a:endParaRPr>
          </a:p>
          <a:p>
            <a:pPr algn="l"/>
            <a:r>
              <a:rPr lang="en-US" sz="7400" b="1" dirty="0">
                <a:latin typeface="Times New Roman" panose="02020603050405020304" pitchFamily="18" charset="0"/>
                <a:cs typeface="Times New Roman" panose="02020603050405020304" pitchFamily="18" charset="0"/>
              </a:rPr>
              <a:t>Fresh</a:t>
            </a:r>
          </a:p>
          <a:p>
            <a:pPr marL="0" marR="0">
              <a:lnSpc>
                <a:spcPct val="107000"/>
              </a:lnSpc>
              <a:spcBef>
                <a:spcPts val="0"/>
              </a:spcBef>
              <a:spcAft>
                <a:spcPts val="800"/>
              </a:spcAft>
            </a:pPr>
            <a:endParaRPr lang="en-US" sz="5000" b="1" dirty="0">
              <a:latin typeface="Times New Roman" panose="02020603050405020304" pitchFamily="18" charset="0"/>
              <a:cs typeface="Times New Roman" panose="02020603050405020304" pitchFamily="18" charset="0"/>
            </a:endParaRPr>
          </a:p>
          <a:p>
            <a:pPr algn="l"/>
            <a:r>
              <a:rPr lang="en-US" sz="5500" dirty="0">
                <a:effectLst/>
                <a:latin typeface="Times New Roman" panose="02020603050405020304" pitchFamily="18" charset="0"/>
                <a:ea typeface="Calibri" panose="020F0502020204030204" pitchFamily="34" charset="0"/>
                <a:cs typeface="Times New Roman" panose="02020603050405020304" pitchFamily="18" charset="0"/>
              </a:rPr>
              <a:t>Human as animal</a:t>
            </a:r>
          </a:p>
          <a:p>
            <a:pPr algn="l"/>
            <a:r>
              <a:rPr lang="en-US" sz="5500" dirty="0">
                <a:effectLst/>
                <a:latin typeface="Times New Roman" panose="02020603050405020304" pitchFamily="18" charset="0"/>
                <a:ea typeface="Calibri" panose="020F0502020204030204" pitchFamily="34" charset="0"/>
                <a:cs typeface="Times New Roman" panose="02020603050405020304" pitchFamily="18" charset="0"/>
              </a:rPr>
              <a:t>Diversity of Protagonists</a:t>
            </a:r>
          </a:p>
          <a:p>
            <a:pPr algn="l"/>
            <a:r>
              <a:rPr lang="en-US" sz="5500" dirty="0">
                <a:effectLst/>
                <a:latin typeface="Times New Roman" panose="02020603050405020304" pitchFamily="18" charset="0"/>
                <a:ea typeface="Calibri" panose="020F0502020204030204" pitchFamily="34" charset="0"/>
                <a:cs typeface="Times New Roman" panose="02020603050405020304" pitchFamily="18" charset="0"/>
              </a:rPr>
              <a:t>Push Back Human Exceptionalism</a:t>
            </a:r>
          </a:p>
          <a:p>
            <a:pPr algn="l"/>
            <a:r>
              <a:rPr lang="en-US" sz="5500" dirty="0">
                <a:latin typeface="Times New Roman" panose="02020603050405020304" pitchFamily="18" charset="0"/>
                <a:ea typeface="Calibri" panose="020F0502020204030204" pitchFamily="34" charset="0"/>
                <a:cs typeface="Times New Roman" panose="02020603050405020304" pitchFamily="18" charset="0"/>
              </a:rPr>
              <a:t>Hybrid Genres (memoir, lyric essay)</a:t>
            </a:r>
          </a:p>
          <a:p>
            <a:pPr algn="l"/>
            <a:r>
              <a:rPr lang="en-US" sz="5500" dirty="0">
                <a:latin typeface="Times New Roman" panose="02020603050405020304" pitchFamily="18" charset="0"/>
                <a:ea typeface="Calibri" panose="020F0502020204030204" pitchFamily="34" charset="0"/>
                <a:cs typeface="Times New Roman" panose="02020603050405020304" pitchFamily="18" charset="0"/>
              </a:rPr>
              <a:t>Old stories in new climate environments (Children’s Bible)</a:t>
            </a:r>
          </a:p>
          <a:p>
            <a:pPr algn="l"/>
            <a:r>
              <a:rPr lang="en-US" sz="5500" dirty="0">
                <a:effectLst/>
                <a:latin typeface="Times New Roman" panose="02020603050405020304" pitchFamily="18" charset="0"/>
                <a:ea typeface="Calibri" panose="020F0502020204030204" pitchFamily="34" charset="0"/>
                <a:cs typeface="Times New Roman" panose="02020603050405020304" pitchFamily="18" charset="0"/>
              </a:rPr>
              <a:t>Digital</a:t>
            </a:r>
            <a:r>
              <a:rPr lang="en-US" sz="5500" dirty="0">
                <a:latin typeface="Times New Roman" panose="02020603050405020304" pitchFamily="18" charset="0"/>
                <a:ea typeface="Calibri" panose="020F0502020204030204" pitchFamily="34" charset="0"/>
                <a:cs typeface="Times New Roman" panose="02020603050405020304" pitchFamily="18" charset="0"/>
              </a:rPr>
              <a:t> and soundscapes</a:t>
            </a:r>
          </a:p>
          <a:p>
            <a:pPr algn="l"/>
            <a:r>
              <a:rPr lang="en-US" sz="5500" dirty="0">
                <a:effectLst/>
                <a:latin typeface="Times New Roman" panose="02020603050405020304" pitchFamily="18" charset="0"/>
                <a:ea typeface="Calibri" panose="020F0502020204030204" pitchFamily="34" charset="0"/>
                <a:cs typeface="Times New Roman" panose="02020603050405020304" pitchFamily="18" charset="0"/>
              </a:rPr>
              <a:t>Science crossing over into </a:t>
            </a:r>
            <a:r>
              <a:rPr lang="en-US" sz="5500" dirty="0">
                <a:latin typeface="Times New Roman" panose="02020603050405020304" pitchFamily="18" charset="0"/>
                <a:ea typeface="Calibri" panose="020F0502020204030204" pitchFamily="34" charset="0"/>
                <a:cs typeface="Times New Roman" panose="02020603050405020304" pitchFamily="18" charset="0"/>
              </a:rPr>
              <a:t>story (Kimmerer)</a:t>
            </a:r>
            <a:br>
              <a:rPr lang="en-US" sz="3800" dirty="0">
                <a:latin typeface="Times New Roman" panose="02020603050405020304" pitchFamily="18" charset="0"/>
                <a:ea typeface="Calibri" panose="020F0502020204030204" pitchFamily="34" charset="0"/>
                <a:cs typeface="Times New Roman" panose="02020603050405020304" pitchFamily="18" charset="0"/>
              </a:rPr>
            </a:br>
            <a:br>
              <a:rPr lang="en-US" sz="3800" dirty="0">
                <a:latin typeface="Times New Roman" panose="02020603050405020304" pitchFamily="18" charset="0"/>
                <a:ea typeface="Calibri" panose="020F0502020204030204" pitchFamily="34" charset="0"/>
                <a:cs typeface="Times New Roman" panose="02020603050405020304" pitchFamily="18" charset="0"/>
              </a:rPr>
            </a:b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311005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fontScale="92500" lnSpcReduction="10000"/>
          </a:bodyPr>
          <a:lstStyle/>
          <a:p>
            <a:pPr algn="l"/>
            <a:r>
              <a:rPr lang="en-US" sz="2600" b="1" dirty="0">
                <a:latin typeface="Times New Roman" panose="02020603050405020304" pitchFamily="18" charset="0"/>
                <a:cs typeface="Times New Roman" panose="02020603050405020304" pitchFamily="18" charset="0"/>
              </a:rPr>
              <a:t>Ways to Go Deeper</a:t>
            </a:r>
          </a:p>
          <a:p>
            <a:pPr marL="0" marR="0">
              <a:lnSpc>
                <a:spcPct val="107000"/>
              </a:lnSpc>
              <a:spcBef>
                <a:spcPts val="0"/>
              </a:spcBef>
              <a:spcAft>
                <a:spcPts val="800"/>
              </a:spcAft>
            </a:pPr>
            <a:endParaRPr lang="en-US" b="1" dirty="0">
              <a:latin typeface="Times New Roman" panose="02020603050405020304" pitchFamily="18" charset="0"/>
              <a:cs typeface="Times New Roman" panose="02020603050405020304" pitchFamily="18" charset="0"/>
            </a:endParaRP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More research</a:t>
            </a:r>
          </a:p>
          <a:p>
            <a:pPr algn="l"/>
            <a:r>
              <a:rPr lang="en-US" dirty="0">
                <a:latin typeface="Times New Roman" panose="02020603050405020304" pitchFamily="18" charset="0"/>
                <a:ea typeface="Calibri" panose="020F0502020204030204" pitchFamily="34" charset="0"/>
                <a:cs typeface="Times New Roman" panose="02020603050405020304" pitchFamily="18" charset="0"/>
              </a:rPr>
              <a:t>Quote from reading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story next to your story</a:t>
            </a: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Crank up the metaphor</a:t>
            </a:r>
          </a:p>
          <a:p>
            <a:pPr algn="l"/>
            <a:r>
              <a:rPr lang="en-US" dirty="0">
                <a:effectLst/>
                <a:latin typeface="Times New Roman" panose="02020603050405020304" pitchFamily="18" charset="0"/>
                <a:ea typeface="Calibri" panose="020F0502020204030204" pitchFamily="34" charset="0"/>
                <a:cs typeface="Times New Roman" panose="02020603050405020304" pitchFamily="18" charset="0"/>
              </a:rPr>
              <a:t>More scene and dialogue. </a:t>
            </a:r>
          </a:p>
          <a:p>
            <a:pPr algn="l"/>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370587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4094480"/>
          </a:xfrm>
        </p:spPr>
        <p:txBody>
          <a:bodyPr>
            <a:normAutofit lnSpcReduction="10000"/>
          </a:bodyPr>
          <a:lstStyle/>
          <a:p>
            <a:pPr algn="l"/>
            <a:r>
              <a:rPr lang="en-US" b="1" dirty="0">
                <a:latin typeface="Times New Roman" panose="02020603050405020304" pitchFamily="18" charset="0"/>
                <a:cs typeface="Times New Roman" panose="02020603050405020304" pitchFamily="18" charset="0"/>
              </a:rPr>
              <a:t>Creative Alignment</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Why – Who –What?</a:t>
            </a:r>
          </a:p>
          <a:p>
            <a:pPr algn="l"/>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What do you know well? Have experience with? Are obsessed by? Balance with challenges and anxieties (overcoming obstacles always a good story)</a:t>
            </a:r>
          </a:p>
          <a:p>
            <a:pPr algn="l"/>
            <a:r>
              <a:rPr lang="en-US" dirty="0">
                <a:latin typeface="Times New Roman" panose="02020603050405020304" pitchFamily="18" charset="0"/>
                <a:cs typeface="Times New Roman" panose="02020603050405020304" pitchFamily="18" charset="0"/>
              </a:rPr>
              <a:t>What is a story </a:t>
            </a:r>
            <a:r>
              <a:rPr lang="en-US" i="1" dirty="0">
                <a:latin typeface="Times New Roman" panose="02020603050405020304" pitchFamily="18" charset="0"/>
                <a:cs typeface="Times New Roman" panose="02020603050405020304" pitchFamily="18" charset="0"/>
              </a:rPr>
              <a:t>only you </a:t>
            </a:r>
            <a:r>
              <a:rPr lang="en-US" dirty="0">
                <a:latin typeface="Times New Roman" panose="02020603050405020304" pitchFamily="18" charset="0"/>
                <a:cs typeface="Times New Roman" panose="02020603050405020304" pitchFamily="18" charset="0"/>
              </a:rPr>
              <a:t>can tell? </a:t>
            </a:r>
          </a:p>
          <a:p>
            <a:pPr algn="l"/>
            <a:r>
              <a:rPr lang="en-US" dirty="0">
                <a:latin typeface="Times New Roman" panose="02020603050405020304" pitchFamily="18" charset="0"/>
                <a:cs typeface="Times New Roman" panose="02020603050405020304" pitchFamily="18" charset="0"/>
              </a:rPr>
              <a:t>What’s an urgent story to tell? (if we don’t act, x)</a:t>
            </a:r>
          </a:p>
          <a:p>
            <a:pPr algn="l"/>
            <a:r>
              <a:rPr lang="en-US" dirty="0">
                <a:latin typeface="Times New Roman" panose="02020603050405020304" pitchFamily="18" charset="0"/>
                <a:cs typeface="Times New Roman" panose="02020603050405020304" pitchFamily="18" charset="0"/>
              </a:rPr>
              <a:t>What’s a story you could research forever and ever? </a:t>
            </a:r>
          </a:p>
        </p:txBody>
      </p:sp>
    </p:spTree>
    <p:extLst>
      <p:ext uri="{BB962C8B-B14F-4D97-AF65-F5344CB8AC3E}">
        <p14:creationId xmlns:p14="http://schemas.microsoft.com/office/powerpoint/2010/main" val="416642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a:bodyPr>
          <a:lstStyle/>
          <a:p>
            <a:pPr algn="l"/>
            <a:r>
              <a:rPr lang="en-US" b="1" dirty="0">
                <a:latin typeface="Times New Roman" panose="02020603050405020304" pitchFamily="18" charset="0"/>
                <a:cs typeface="Times New Roman" panose="02020603050405020304" pitchFamily="18" charset="0"/>
              </a:rPr>
              <a:t>Try a Beginning . . . </a:t>
            </a:r>
          </a:p>
          <a:p>
            <a:pPr marL="0" marR="0">
              <a:lnSpc>
                <a:spcPct val="107000"/>
              </a:lnSpc>
              <a:spcBef>
                <a:spcPts val="0"/>
              </a:spcBef>
              <a:spcAft>
                <a:spcPts val="800"/>
              </a:spcAft>
            </a:pPr>
            <a:endParaRPr lang="en-US" b="1" dirty="0">
              <a:latin typeface="Times New Roman" panose="02020603050405020304" pitchFamily="18" charset="0"/>
              <a:cs typeface="Times New Roman" panose="02020603050405020304" pitchFamily="18" charset="0"/>
            </a:endParaRPr>
          </a:p>
          <a:p>
            <a:pPr algn="l"/>
            <a:br>
              <a:rPr lang="en-US" dirty="0">
                <a:effectLst/>
                <a:latin typeface="Times New Roman" panose="02020603050405020304" pitchFamily="18" charset="0"/>
                <a:ea typeface="Calibri" panose="020F0502020204030204" pitchFamily="34" charset="0"/>
                <a:cs typeface="Times New Roman" panose="02020603050405020304" pitchFamily="18" charset="0"/>
              </a:rPr>
            </a:b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171474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lstStyle/>
          <a:p>
            <a:pPr algn="l"/>
            <a:r>
              <a:rPr lang="en-US" b="1" dirty="0">
                <a:latin typeface="Times New Roman" panose="02020603050405020304" pitchFamily="18" charset="0"/>
                <a:cs typeface="Times New Roman" panose="02020603050405020304" pitchFamily="18" charset="0"/>
              </a:rPr>
              <a:t>Cultural Narratives</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Self </a:t>
            </a:r>
          </a:p>
          <a:p>
            <a:pPr algn="l"/>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Universal but in the particular</a:t>
            </a:r>
          </a:p>
          <a:p>
            <a:pPr algn="l"/>
            <a:r>
              <a:rPr lang="en-US" dirty="0">
                <a:latin typeface="Times New Roman" panose="02020603050405020304" pitchFamily="18" charset="0"/>
                <a:cs typeface="Times New Roman" panose="02020603050405020304" pitchFamily="18" charset="0"/>
              </a:rPr>
              <a:t>Push back against cultural narratives—X is supposed to be, but my experience is Y</a:t>
            </a:r>
          </a:p>
          <a:p>
            <a:pPr algn="l"/>
            <a:endParaRPr lang="en-US" dirty="0">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0C3D4EFD-1D5A-46A6-873F-A69058390DAF}"/>
              </a:ext>
            </a:extLst>
          </p:cNvPr>
          <p:cNvSpPr/>
          <p:nvPr/>
        </p:nvSpPr>
        <p:spPr>
          <a:xfrm>
            <a:off x="1524000" y="2001520"/>
            <a:ext cx="171704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Self</a:t>
            </a:r>
          </a:p>
        </p:txBody>
      </p:sp>
      <p:sp>
        <p:nvSpPr>
          <p:cNvPr id="4" name="Oval 3">
            <a:extLst>
              <a:ext uri="{FF2B5EF4-FFF2-40B4-BE49-F238E27FC236}">
                <a16:creationId xmlns:a16="http://schemas.microsoft.com/office/drawing/2014/main" id="{E31BD19F-3059-44EB-B262-D8B54B1200CE}"/>
              </a:ext>
            </a:extLst>
          </p:cNvPr>
          <p:cNvSpPr/>
          <p:nvPr/>
        </p:nvSpPr>
        <p:spPr>
          <a:xfrm>
            <a:off x="2905760" y="2001520"/>
            <a:ext cx="171704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Society</a:t>
            </a:r>
          </a:p>
        </p:txBody>
      </p:sp>
    </p:spTree>
    <p:extLst>
      <p:ext uri="{BB962C8B-B14F-4D97-AF65-F5344CB8AC3E}">
        <p14:creationId xmlns:p14="http://schemas.microsoft.com/office/powerpoint/2010/main" val="351660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a:bodyPr>
          <a:lstStyle/>
          <a:p>
            <a:pPr algn="l"/>
            <a:r>
              <a:rPr lang="en-US" b="1" dirty="0">
                <a:latin typeface="Times New Roman" panose="02020603050405020304" pitchFamily="18" charset="0"/>
                <a:cs typeface="Times New Roman" panose="02020603050405020304" pitchFamily="18" charset="0"/>
              </a:rPr>
              <a:t>Alan </a:t>
            </a:r>
            <a:r>
              <a:rPr lang="en-US" b="1" dirty="0" err="1">
                <a:latin typeface="Times New Roman" panose="02020603050405020304" pitchFamily="18" charset="0"/>
                <a:cs typeface="Times New Roman" panose="02020603050405020304" pitchFamily="18" charset="0"/>
              </a:rPr>
              <a:t>Gurganus</a:t>
            </a:r>
            <a:endParaRPr lang="en-US"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r>
              <a:rPr lang="en-US" sz="2400" dirty="0">
                <a:solidFill>
                  <a:schemeClr val="dk1"/>
                </a:solidFill>
                <a:highlight>
                  <a:schemeClr val="lt1"/>
                </a:highlight>
                <a:latin typeface="EB Garamond"/>
                <a:ea typeface="EB Garamond"/>
                <a:cs typeface="EB Garamond"/>
                <a:sym typeface="EB Garamond"/>
              </a:rPr>
              <a:t>“We’re all fools for beauty. Apart from the joy of being in love, the pleasures of community, the delight of living around children and the right to eat three times daily — it’s the biggest privilege. Despite our constantly poisoning this planet, who can deny it’s stayed stubbornly beautiful. Fiction begins with the little we can agree upon. Natural beauty offers such a starting place.”</a:t>
            </a:r>
          </a:p>
          <a:p>
            <a:pPr marL="0" lvl="0" indent="0" algn="l" rtl="0">
              <a:spcBef>
                <a:spcPts val="0"/>
              </a:spcBef>
              <a:spcAft>
                <a:spcPts val="0"/>
              </a:spcAft>
              <a:buNone/>
            </a:pPr>
            <a:endParaRPr lang="en-US" sz="2400" dirty="0">
              <a:solidFill>
                <a:schemeClr val="dk1"/>
              </a:solidFill>
              <a:highlight>
                <a:schemeClr val="lt1"/>
              </a:highlight>
              <a:latin typeface="EB Garamond"/>
              <a:ea typeface="EB Garamond"/>
              <a:cs typeface="EB Garamond"/>
              <a:sym typeface="EB Garamond"/>
            </a:endParaRPr>
          </a:p>
          <a:p>
            <a:pPr marL="0" lvl="0" indent="0" algn="l" rtl="0">
              <a:spcBef>
                <a:spcPts val="0"/>
              </a:spcBef>
              <a:spcAft>
                <a:spcPts val="0"/>
              </a:spcAft>
              <a:buNone/>
            </a:pPr>
            <a:r>
              <a:rPr lang="en-US" dirty="0">
                <a:solidFill>
                  <a:schemeClr val="dk1"/>
                </a:solidFill>
                <a:highlight>
                  <a:schemeClr val="lt1"/>
                </a:highlight>
                <a:latin typeface="EB Garamond"/>
                <a:ea typeface="EB Garamond"/>
                <a:cs typeface="EB Garamond"/>
                <a:sym typeface="EB Garamond"/>
              </a:rPr>
              <a:t>Add </a:t>
            </a:r>
            <a:r>
              <a:rPr lang="en-US" sz="2400" dirty="0">
                <a:solidFill>
                  <a:schemeClr val="dk1"/>
                </a:solidFill>
                <a:highlight>
                  <a:schemeClr val="lt1"/>
                </a:highlight>
                <a:latin typeface="EB Garamond"/>
                <a:ea typeface="EB Garamond"/>
                <a:cs typeface="EB Garamond"/>
                <a:sym typeface="EB Garamond"/>
              </a:rPr>
              <a:t>something funny and something beautiful on every page? Readers will likely stay longer. (The trick, of course, is deciding what in the world you find most amusing and gorgeous). </a:t>
            </a: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89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a:bodyPr>
          <a:lstStyle/>
          <a:p>
            <a:pPr algn="l"/>
            <a:r>
              <a:rPr lang="en-US" b="1" dirty="0">
                <a:latin typeface="Times New Roman" panose="02020603050405020304" pitchFamily="18" charset="0"/>
                <a:cs typeface="Times New Roman" panose="02020603050405020304" pitchFamily="18" charset="0"/>
              </a:rPr>
              <a:t>Rachel Carson (loss)</a:t>
            </a: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r>
              <a:rPr lang="en-US" dirty="0">
                <a:effectLst/>
                <a:latin typeface="Times New Roman" panose="02020603050405020304" pitchFamily="18" charset="0"/>
                <a:cs typeface="Times New Roman" panose="02020603050405020304" pitchFamily="18" charset="0"/>
              </a:rPr>
              <a:t>THERE WAS ONCE a town in the heart of America where all life seemed to live in harmony with its surroundings. The town lay in the midst of a checkerboard of prosperous farms, with fields of grain and hillsides of orchards where, in spring, white clouds of bloom drifted above the green fields. In autumn, oak and maple and birch set up a blaze of color that flamed and flickered across a backdrop of pines. Then foxes barked in the hills and deer silently crossed the fields, half hidden in the mists of the fall mornings . . . Then a strange blight </a:t>
            </a:r>
            <a:endParaRPr lang="en-US" sz="2400" dirty="0">
              <a:solidFill>
                <a:schemeClr val="dk1"/>
              </a:solidFill>
              <a:highlight>
                <a:schemeClr val="lt1"/>
              </a:highlight>
              <a:latin typeface="Times New Roman" panose="02020603050405020304" pitchFamily="18" charset="0"/>
              <a:ea typeface="EB Garamond"/>
              <a:cs typeface="Times New Roman" panose="02020603050405020304" pitchFamily="18" charset="0"/>
              <a:sym typeface="EB Garamond"/>
            </a:endParaRP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6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3906520"/>
          </a:xfrm>
        </p:spPr>
        <p:txBody>
          <a:bodyPr>
            <a:normAutofit/>
          </a:bodyPr>
          <a:lstStyle/>
          <a:p>
            <a:pPr algn="l"/>
            <a:r>
              <a:rPr lang="en-US" b="1" dirty="0">
                <a:latin typeface="Times New Roman" panose="02020603050405020304" pitchFamily="18" charset="0"/>
                <a:cs typeface="Times New Roman" panose="02020603050405020304" pitchFamily="18" charset="0"/>
              </a:rPr>
              <a:t>Loved / Loss</a:t>
            </a: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a:p>
            <a:pPr algn="l"/>
            <a:r>
              <a:rPr lang="en-US" dirty="0">
                <a:latin typeface="Times New Roman" panose="02020603050405020304" pitchFamily="18" charset="0"/>
                <a:cs typeface="Times New Roman" panose="02020603050405020304" pitchFamily="18" charset="0"/>
              </a:rPr>
              <a:t>Make a column of places you’ve loved  / those lost (could work for people too)</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Think about the first time you visited. The last time. What’s Changed? </a:t>
            </a:r>
          </a:p>
        </p:txBody>
      </p:sp>
    </p:spTree>
    <p:extLst>
      <p:ext uri="{BB962C8B-B14F-4D97-AF65-F5344CB8AC3E}">
        <p14:creationId xmlns:p14="http://schemas.microsoft.com/office/powerpoint/2010/main" val="382850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41ED0E-7B2C-4865-ADBD-A8950FB4EE62}"/>
              </a:ext>
            </a:extLst>
          </p:cNvPr>
          <p:cNvSpPr>
            <a:spLocks noGrp="1"/>
          </p:cNvSpPr>
          <p:nvPr>
            <p:ph type="subTitle" idx="1"/>
          </p:nvPr>
        </p:nvSpPr>
        <p:spPr>
          <a:xfrm>
            <a:off x="1524000" y="1351280"/>
            <a:ext cx="9144000" cy="4704080"/>
          </a:xfrm>
        </p:spPr>
        <p:txBody>
          <a:bodyPr>
            <a:normAutofit/>
          </a:bodyPr>
          <a:lstStyle/>
          <a:p>
            <a:pPr algn="l"/>
            <a:r>
              <a:rPr lang="en-US" b="1" dirty="0">
                <a:latin typeface="Times New Roman" panose="02020603050405020304" pitchFamily="18" charset="0"/>
                <a:cs typeface="Times New Roman" panose="02020603050405020304" pitchFamily="18" charset="0"/>
              </a:rPr>
              <a:t>Keep it Fresh</a:t>
            </a:r>
          </a:p>
          <a:p>
            <a:pPr marL="0" lvl="0" indent="0" algn="l" rtl="0">
              <a:spcBef>
                <a:spcPts val="0"/>
              </a:spcBef>
              <a:spcAft>
                <a:spcPts val="0"/>
              </a:spcAft>
              <a:buNone/>
            </a:pPr>
            <a:endParaRPr lang="en-US" sz="2400"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What perspectives are you tired of? Seem worn? </a:t>
            </a:r>
            <a:b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br>
            <a:b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b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Where are the voids or gaps in the conversation? </a:t>
            </a:r>
            <a:b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br>
            <a:b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b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How could you find out more (interview or talk with) to give writing vitality? </a:t>
            </a:r>
          </a:p>
          <a:p>
            <a:pPr marL="0" lvl="0" indent="0" algn="l" rtl="0">
              <a:spcBef>
                <a:spcPts val="0"/>
              </a:spcBef>
              <a:spcAft>
                <a:spcPts val="0"/>
              </a:spcAft>
              <a:buNone/>
            </a:pPr>
            <a:endParaRPr lang="en-US" sz="2400"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a:p>
            <a:pPr marL="0" lvl="0" indent="0" algn="l" rtl="0">
              <a:spcBef>
                <a:spcPts val="0"/>
              </a:spcBef>
              <a:spcAft>
                <a:spcPts val="0"/>
              </a:spcAft>
              <a:buNone/>
            </a:pP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Climate—polar bears, house falling into ocean. Rural? Class?</a:t>
            </a:r>
          </a:p>
          <a:p>
            <a:pPr marL="0" lvl="0" indent="0" algn="l" rtl="0">
              <a:spcBef>
                <a:spcPts val="0"/>
              </a:spcBef>
              <a:spcAft>
                <a:spcPts val="0"/>
              </a:spcAft>
              <a:buNone/>
            </a:pPr>
            <a:endPar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a:p>
            <a:pPr marL="0" lvl="0" indent="0" algn="l" rtl="0">
              <a:spcBef>
                <a:spcPts val="0"/>
              </a:spcBef>
              <a:spcAft>
                <a:spcPts val="0"/>
              </a:spcAft>
              <a:buNone/>
            </a:pPr>
            <a:r>
              <a:rPr lang="en-US" dirty="0" err="1">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Unlikley</a:t>
            </a: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 or accidental environmentalist? A reluctant one? </a:t>
            </a:r>
          </a:p>
          <a:p>
            <a:pPr marL="0" lvl="0" indent="0" algn="l" rtl="0">
              <a:spcBef>
                <a:spcPts val="0"/>
              </a:spcBef>
              <a:spcAft>
                <a:spcPts val="0"/>
              </a:spcAft>
              <a:buNone/>
            </a:pPr>
            <a:endPar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endParaRPr>
          </a:p>
          <a:p>
            <a:pPr marL="0" lvl="0" indent="0" algn="l" rtl="0">
              <a:spcBef>
                <a:spcPts val="0"/>
              </a:spcBef>
              <a:spcAft>
                <a:spcPts val="0"/>
              </a:spcAft>
              <a:buNone/>
            </a:pPr>
            <a:r>
              <a:rPr lang="en-US" dirty="0">
                <a:solidFill>
                  <a:schemeClr val="dk1"/>
                </a:solidFill>
                <a:highlight>
                  <a:srgbClr val="FFFFFF"/>
                </a:highlight>
                <a:latin typeface="Times New Roman" panose="02020603050405020304" pitchFamily="18" charset="0"/>
                <a:ea typeface="EB Garamond"/>
                <a:cs typeface="Times New Roman" panose="02020603050405020304" pitchFamily="18" charset="0"/>
                <a:sym typeface="EB Garamond"/>
              </a:rPr>
              <a:t>Don’t “do” nature?</a:t>
            </a:r>
            <a:r>
              <a:rPr lang="en-US" dirty="0">
                <a:solidFill>
                  <a:schemeClr val="dk1"/>
                </a:solidFill>
                <a:highlight>
                  <a:srgbClr val="FFFFFF"/>
                </a:highlight>
                <a:latin typeface="EB Garamond"/>
                <a:ea typeface="EB Garamond"/>
                <a:cs typeface="EB Garamond"/>
                <a:sym typeface="EB Garamond"/>
              </a:rPr>
              <a:t> </a:t>
            </a: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lang="en-US" dirty="0">
              <a:solidFill>
                <a:schemeClr val="dk1"/>
              </a:solidFill>
              <a:highlight>
                <a:srgbClr val="FFFFFF"/>
              </a:highlight>
              <a:latin typeface="EB Garamond"/>
              <a:ea typeface="EB Garamond"/>
              <a:cs typeface="EB Garamond"/>
              <a:sym typeface="EB Garamond"/>
            </a:endParaRPr>
          </a:p>
        </p:txBody>
      </p:sp>
    </p:spTree>
    <p:extLst>
      <p:ext uri="{BB962C8B-B14F-4D97-AF65-F5344CB8AC3E}">
        <p14:creationId xmlns:p14="http://schemas.microsoft.com/office/powerpoint/2010/main" val="218305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p:nvPr/>
        </p:nvSpPr>
        <p:spPr>
          <a:xfrm>
            <a:off x="3925445" y="1082771"/>
            <a:ext cx="4668400" cy="4668400"/>
          </a:xfrm>
          <a:prstGeom prst="ellipse">
            <a:avLst/>
          </a:prstGeom>
          <a:solidFill>
            <a:srgbClr val="EDA29B"/>
          </a:solidFill>
          <a:ln>
            <a:noFill/>
          </a:ln>
        </p:spPr>
        <p:txBody>
          <a:bodyPr spcFirstLastPara="1" wrap="square" lIns="121900" tIns="121900" rIns="121900" bIns="121900" anchor="ctr" anchorCtr="0">
            <a:noAutofit/>
          </a:bodyPr>
          <a:lstStyle/>
          <a:p>
            <a:endParaRPr sz="2400"/>
          </a:p>
        </p:txBody>
      </p:sp>
      <p:grpSp>
        <p:nvGrpSpPr>
          <p:cNvPr id="165" name="Google Shape;165;p24"/>
          <p:cNvGrpSpPr/>
          <p:nvPr/>
        </p:nvGrpSpPr>
        <p:grpSpPr>
          <a:xfrm>
            <a:off x="4815701" y="552469"/>
            <a:ext cx="2888000" cy="2888000"/>
            <a:chOff x="3611776" y="414352"/>
            <a:chExt cx="2166000" cy="2166000"/>
          </a:xfrm>
        </p:grpSpPr>
        <p:sp>
          <p:nvSpPr>
            <p:cNvPr id="166" name="Google Shape;166;p24"/>
            <p:cNvSpPr/>
            <p:nvPr/>
          </p:nvSpPr>
          <p:spPr>
            <a:xfrm>
              <a:off x="3611776" y="414352"/>
              <a:ext cx="2166000" cy="2166000"/>
            </a:xfrm>
            <a:prstGeom prst="ellipse">
              <a:avLst/>
            </a:prstGeom>
            <a:solidFill>
              <a:srgbClr val="D83829"/>
            </a:solidFill>
            <a:ln>
              <a:noFill/>
            </a:ln>
          </p:spPr>
          <p:txBody>
            <a:bodyPr spcFirstLastPara="1" wrap="square" lIns="121900" tIns="121900" rIns="121900" bIns="121900" anchor="ctr" anchorCtr="0">
              <a:noAutofit/>
            </a:bodyPr>
            <a:lstStyle/>
            <a:p>
              <a:endParaRPr sz="2400"/>
            </a:p>
          </p:txBody>
        </p:sp>
        <p:sp>
          <p:nvSpPr>
            <p:cNvPr id="167" name="Google Shape;167;p24"/>
            <p:cNvSpPr txBox="1"/>
            <p:nvPr/>
          </p:nvSpPr>
          <p:spPr>
            <a:xfrm>
              <a:off x="3967546" y="1027503"/>
              <a:ext cx="1496100" cy="702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Roboto"/>
                  <a:ea typeface="Roboto"/>
                  <a:cs typeface="Roboto"/>
                  <a:sym typeface="Roboto"/>
                </a:rPr>
                <a:t>Class Anxiety</a:t>
              </a:r>
              <a:endParaRPr sz="2400" dirty="0">
                <a:solidFill>
                  <a:srgbClr val="FFFFFF"/>
                </a:solidFill>
                <a:latin typeface="Roboto"/>
                <a:ea typeface="Roboto"/>
                <a:cs typeface="Roboto"/>
                <a:sym typeface="Roboto"/>
              </a:endParaRPr>
            </a:p>
          </p:txBody>
        </p:sp>
      </p:grpSp>
      <p:grpSp>
        <p:nvGrpSpPr>
          <p:cNvPr id="168" name="Google Shape;168;p24"/>
          <p:cNvGrpSpPr/>
          <p:nvPr/>
        </p:nvGrpSpPr>
        <p:grpSpPr>
          <a:xfrm>
            <a:off x="6083011" y="2710485"/>
            <a:ext cx="2888000" cy="2888000"/>
            <a:chOff x="4562258" y="2032864"/>
            <a:chExt cx="2166000" cy="2166000"/>
          </a:xfrm>
        </p:grpSpPr>
        <p:sp>
          <p:nvSpPr>
            <p:cNvPr id="169" name="Google Shape;169;p24"/>
            <p:cNvSpPr/>
            <p:nvPr/>
          </p:nvSpPr>
          <p:spPr>
            <a:xfrm>
              <a:off x="4562258" y="2032864"/>
              <a:ext cx="2166000" cy="2166000"/>
            </a:xfrm>
            <a:prstGeom prst="ellipse">
              <a:avLst/>
            </a:prstGeom>
            <a:solidFill>
              <a:srgbClr val="B02C20"/>
            </a:solidFill>
            <a:ln>
              <a:noFill/>
            </a:ln>
          </p:spPr>
          <p:txBody>
            <a:bodyPr spcFirstLastPara="1" wrap="square" lIns="121900" tIns="121900" rIns="121900" bIns="121900" anchor="ctr" anchorCtr="0">
              <a:noAutofit/>
            </a:bodyPr>
            <a:lstStyle/>
            <a:p>
              <a:endParaRPr sz="2400"/>
            </a:p>
          </p:txBody>
        </p:sp>
        <p:sp>
          <p:nvSpPr>
            <p:cNvPr id="170" name="Google Shape;170;p24"/>
            <p:cNvSpPr txBox="1"/>
            <p:nvPr/>
          </p:nvSpPr>
          <p:spPr>
            <a:xfrm>
              <a:off x="5079846" y="2834728"/>
              <a:ext cx="1496100" cy="702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Roboto"/>
                  <a:ea typeface="Roboto"/>
                  <a:cs typeface="Roboto"/>
                  <a:sym typeface="Roboto"/>
                </a:rPr>
                <a:t>Dumpster Diving</a:t>
              </a:r>
              <a:endParaRPr sz="2400" dirty="0">
                <a:solidFill>
                  <a:srgbClr val="FFFFFF"/>
                </a:solidFill>
                <a:latin typeface="Roboto"/>
                <a:ea typeface="Roboto"/>
                <a:cs typeface="Roboto"/>
                <a:sym typeface="Roboto"/>
              </a:endParaRPr>
            </a:p>
          </p:txBody>
        </p:sp>
      </p:grpSp>
      <p:grpSp>
        <p:nvGrpSpPr>
          <p:cNvPr id="171" name="Google Shape;171;p24"/>
          <p:cNvGrpSpPr/>
          <p:nvPr/>
        </p:nvGrpSpPr>
        <p:grpSpPr>
          <a:xfrm>
            <a:off x="3603835" y="2710485"/>
            <a:ext cx="2888000" cy="2888000"/>
            <a:chOff x="2702876" y="2032864"/>
            <a:chExt cx="2166000" cy="2166000"/>
          </a:xfrm>
        </p:grpSpPr>
        <p:sp>
          <p:nvSpPr>
            <p:cNvPr id="172" name="Google Shape;172;p24"/>
            <p:cNvSpPr/>
            <p:nvPr/>
          </p:nvSpPr>
          <p:spPr>
            <a:xfrm>
              <a:off x="2702876" y="2032864"/>
              <a:ext cx="2166000" cy="2166000"/>
            </a:xfrm>
            <a:prstGeom prst="ellipse">
              <a:avLst/>
            </a:prstGeom>
            <a:solidFill>
              <a:srgbClr val="802017"/>
            </a:solidFill>
            <a:ln>
              <a:noFill/>
            </a:ln>
          </p:spPr>
          <p:txBody>
            <a:bodyPr spcFirstLastPara="1" wrap="square" lIns="121900" tIns="121900" rIns="121900" bIns="121900" anchor="ctr" anchorCtr="0">
              <a:noAutofit/>
            </a:bodyPr>
            <a:lstStyle/>
            <a:p>
              <a:endParaRPr sz="2400"/>
            </a:p>
          </p:txBody>
        </p:sp>
        <p:sp>
          <p:nvSpPr>
            <p:cNvPr id="173" name="Google Shape;173;p24"/>
            <p:cNvSpPr txBox="1"/>
            <p:nvPr/>
          </p:nvSpPr>
          <p:spPr>
            <a:xfrm>
              <a:off x="2855281" y="2834728"/>
              <a:ext cx="1496100" cy="702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Roboto"/>
                  <a:ea typeface="Roboto"/>
                  <a:cs typeface="Roboto"/>
                  <a:sym typeface="Roboto"/>
                </a:rPr>
                <a:t>Bird Watching</a:t>
              </a:r>
              <a:endParaRPr sz="2400" dirty="0">
                <a:solidFill>
                  <a:srgbClr val="FFFFFF"/>
                </a:solidFill>
                <a:latin typeface="Roboto"/>
                <a:ea typeface="Roboto"/>
                <a:cs typeface="Roboto"/>
                <a:sym typeface="Roboto"/>
              </a:endParaRPr>
            </a:p>
          </p:txBody>
        </p:sp>
      </p:grpSp>
      <p:sp>
        <p:nvSpPr>
          <p:cNvPr id="174" name="Google Shape;174;p24"/>
          <p:cNvSpPr/>
          <p:nvPr/>
        </p:nvSpPr>
        <p:spPr>
          <a:xfrm>
            <a:off x="5446240" y="2594988"/>
            <a:ext cx="1634400" cy="1634400"/>
          </a:xfrm>
          <a:prstGeom prst="ellipse">
            <a:avLst/>
          </a:prstGeom>
          <a:solidFill>
            <a:srgbClr val="EDA29B"/>
          </a:solidFill>
          <a:ln>
            <a:noFill/>
          </a:ln>
        </p:spPr>
        <p:txBody>
          <a:bodyPr spcFirstLastPara="1" wrap="square" lIns="121900" tIns="121900" rIns="121900" bIns="121900" anchor="ctr" anchorCtr="0">
            <a:noAutofit/>
          </a:bodyPr>
          <a:lstStyle/>
          <a:p>
            <a:r>
              <a:rPr lang="en" sz="2400"/>
              <a:t>  essay</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p:nvPr/>
        </p:nvSpPr>
        <p:spPr>
          <a:xfrm>
            <a:off x="3925445" y="1082771"/>
            <a:ext cx="4668400" cy="4668400"/>
          </a:xfrm>
          <a:prstGeom prst="ellipse">
            <a:avLst/>
          </a:prstGeom>
          <a:solidFill>
            <a:srgbClr val="EDA29B"/>
          </a:solidFill>
          <a:ln>
            <a:noFill/>
          </a:ln>
        </p:spPr>
        <p:txBody>
          <a:bodyPr spcFirstLastPara="1" wrap="square" lIns="121900" tIns="121900" rIns="121900" bIns="121900" anchor="ctr" anchorCtr="0">
            <a:noAutofit/>
          </a:bodyPr>
          <a:lstStyle/>
          <a:p>
            <a:endParaRPr sz="2400"/>
          </a:p>
        </p:txBody>
      </p:sp>
      <p:grpSp>
        <p:nvGrpSpPr>
          <p:cNvPr id="165" name="Google Shape;165;p24"/>
          <p:cNvGrpSpPr/>
          <p:nvPr/>
        </p:nvGrpSpPr>
        <p:grpSpPr>
          <a:xfrm>
            <a:off x="4815701" y="552469"/>
            <a:ext cx="2888000" cy="2888000"/>
            <a:chOff x="3611776" y="414352"/>
            <a:chExt cx="2166000" cy="2166000"/>
          </a:xfrm>
        </p:grpSpPr>
        <p:sp>
          <p:nvSpPr>
            <p:cNvPr id="166" name="Google Shape;166;p24"/>
            <p:cNvSpPr/>
            <p:nvPr/>
          </p:nvSpPr>
          <p:spPr>
            <a:xfrm>
              <a:off x="3611776" y="414352"/>
              <a:ext cx="2166000" cy="2166000"/>
            </a:xfrm>
            <a:prstGeom prst="ellipse">
              <a:avLst/>
            </a:prstGeom>
            <a:solidFill>
              <a:srgbClr val="D83829"/>
            </a:solidFill>
            <a:ln>
              <a:noFill/>
            </a:ln>
          </p:spPr>
          <p:txBody>
            <a:bodyPr spcFirstLastPara="1" wrap="square" lIns="121900" tIns="121900" rIns="121900" bIns="121900" anchor="ctr" anchorCtr="0">
              <a:noAutofit/>
            </a:bodyPr>
            <a:lstStyle/>
            <a:p>
              <a:endParaRPr sz="2400"/>
            </a:p>
          </p:txBody>
        </p:sp>
        <p:sp>
          <p:nvSpPr>
            <p:cNvPr id="167" name="Google Shape;167;p24"/>
            <p:cNvSpPr txBox="1"/>
            <p:nvPr/>
          </p:nvSpPr>
          <p:spPr>
            <a:xfrm>
              <a:off x="3967546" y="1027503"/>
              <a:ext cx="1496100" cy="702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Roboto"/>
                  <a:ea typeface="Roboto"/>
                  <a:cs typeface="Roboto"/>
                  <a:sym typeface="Roboto"/>
                </a:rPr>
                <a:t>Climate Anxiety</a:t>
              </a:r>
              <a:endParaRPr sz="2400" dirty="0">
                <a:solidFill>
                  <a:srgbClr val="FFFFFF"/>
                </a:solidFill>
                <a:latin typeface="Roboto"/>
                <a:ea typeface="Roboto"/>
                <a:cs typeface="Roboto"/>
                <a:sym typeface="Roboto"/>
              </a:endParaRPr>
            </a:p>
          </p:txBody>
        </p:sp>
      </p:grpSp>
      <p:grpSp>
        <p:nvGrpSpPr>
          <p:cNvPr id="168" name="Google Shape;168;p24"/>
          <p:cNvGrpSpPr/>
          <p:nvPr/>
        </p:nvGrpSpPr>
        <p:grpSpPr>
          <a:xfrm>
            <a:off x="6083011" y="2710485"/>
            <a:ext cx="2888000" cy="2888000"/>
            <a:chOff x="4562258" y="2032864"/>
            <a:chExt cx="2166000" cy="2166000"/>
          </a:xfrm>
        </p:grpSpPr>
        <p:sp>
          <p:nvSpPr>
            <p:cNvPr id="169" name="Google Shape;169;p24"/>
            <p:cNvSpPr/>
            <p:nvPr/>
          </p:nvSpPr>
          <p:spPr>
            <a:xfrm>
              <a:off x="4562258" y="2032864"/>
              <a:ext cx="2166000" cy="2166000"/>
            </a:xfrm>
            <a:prstGeom prst="ellipse">
              <a:avLst/>
            </a:prstGeom>
            <a:solidFill>
              <a:srgbClr val="B02C20"/>
            </a:solidFill>
            <a:ln>
              <a:noFill/>
            </a:ln>
          </p:spPr>
          <p:txBody>
            <a:bodyPr spcFirstLastPara="1" wrap="square" lIns="121900" tIns="121900" rIns="121900" bIns="121900" anchor="ctr" anchorCtr="0">
              <a:noAutofit/>
            </a:bodyPr>
            <a:lstStyle/>
            <a:p>
              <a:endParaRPr sz="2400"/>
            </a:p>
          </p:txBody>
        </p:sp>
        <p:sp>
          <p:nvSpPr>
            <p:cNvPr id="170" name="Google Shape;170;p24"/>
            <p:cNvSpPr txBox="1"/>
            <p:nvPr/>
          </p:nvSpPr>
          <p:spPr>
            <a:xfrm>
              <a:off x="5079846" y="2834728"/>
              <a:ext cx="1496100" cy="702900"/>
            </a:xfrm>
            <a:prstGeom prst="rect">
              <a:avLst/>
            </a:prstGeom>
            <a:noFill/>
            <a:ln>
              <a:noFill/>
            </a:ln>
          </p:spPr>
          <p:txBody>
            <a:bodyPr spcFirstLastPara="1" wrap="square" lIns="121900" tIns="121900" rIns="121900" bIns="121900" anchor="ctr" anchorCtr="0">
              <a:noAutofit/>
            </a:bodyPr>
            <a:lstStyle/>
            <a:p>
              <a:pPr algn="ctr"/>
              <a:endParaRPr sz="2400" dirty="0">
                <a:solidFill>
                  <a:srgbClr val="FFFFFF"/>
                </a:solidFill>
                <a:latin typeface="Roboto"/>
                <a:ea typeface="Roboto"/>
                <a:cs typeface="Roboto"/>
                <a:sym typeface="Roboto"/>
              </a:endParaRPr>
            </a:p>
          </p:txBody>
        </p:sp>
      </p:grpSp>
      <p:grpSp>
        <p:nvGrpSpPr>
          <p:cNvPr id="171" name="Google Shape;171;p24"/>
          <p:cNvGrpSpPr/>
          <p:nvPr/>
        </p:nvGrpSpPr>
        <p:grpSpPr>
          <a:xfrm>
            <a:off x="3603835" y="2710485"/>
            <a:ext cx="2888000" cy="2888000"/>
            <a:chOff x="2702876" y="2032864"/>
            <a:chExt cx="2166000" cy="2166000"/>
          </a:xfrm>
        </p:grpSpPr>
        <p:sp>
          <p:nvSpPr>
            <p:cNvPr id="172" name="Google Shape;172;p24"/>
            <p:cNvSpPr/>
            <p:nvPr/>
          </p:nvSpPr>
          <p:spPr>
            <a:xfrm>
              <a:off x="2702876" y="2032864"/>
              <a:ext cx="2166000" cy="2166000"/>
            </a:xfrm>
            <a:prstGeom prst="ellipse">
              <a:avLst/>
            </a:prstGeom>
            <a:solidFill>
              <a:srgbClr val="802017"/>
            </a:solidFill>
            <a:ln>
              <a:noFill/>
            </a:ln>
          </p:spPr>
          <p:txBody>
            <a:bodyPr spcFirstLastPara="1" wrap="square" lIns="121900" tIns="121900" rIns="121900" bIns="121900" anchor="ctr" anchorCtr="0">
              <a:noAutofit/>
            </a:bodyPr>
            <a:lstStyle/>
            <a:p>
              <a:endParaRPr sz="2400"/>
            </a:p>
          </p:txBody>
        </p:sp>
        <p:sp>
          <p:nvSpPr>
            <p:cNvPr id="173" name="Google Shape;173;p24"/>
            <p:cNvSpPr txBox="1"/>
            <p:nvPr/>
          </p:nvSpPr>
          <p:spPr>
            <a:xfrm>
              <a:off x="2855281" y="2834728"/>
              <a:ext cx="1496100" cy="702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Roboto"/>
                  <a:ea typeface="Roboto"/>
                  <a:cs typeface="Roboto"/>
                  <a:sym typeface="Roboto"/>
                </a:rPr>
                <a:t>Project</a:t>
              </a:r>
              <a:endParaRPr sz="2400" dirty="0">
                <a:solidFill>
                  <a:srgbClr val="FFFFFF"/>
                </a:solidFill>
                <a:latin typeface="Roboto"/>
                <a:ea typeface="Roboto"/>
                <a:cs typeface="Roboto"/>
                <a:sym typeface="Roboto"/>
              </a:endParaRPr>
            </a:p>
          </p:txBody>
        </p:sp>
      </p:grpSp>
      <p:sp>
        <p:nvSpPr>
          <p:cNvPr id="174" name="Google Shape;174;p24"/>
          <p:cNvSpPr/>
          <p:nvPr/>
        </p:nvSpPr>
        <p:spPr>
          <a:xfrm>
            <a:off x="5446240" y="2594988"/>
            <a:ext cx="1634400" cy="1634400"/>
          </a:xfrm>
          <a:prstGeom prst="ellipse">
            <a:avLst/>
          </a:prstGeom>
          <a:solidFill>
            <a:srgbClr val="EDA29B"/>
          </a:solidFill>
          <a:ln>
            <a:noFill/>
          </a:ln>
        </p:spPr>
        <p:txBody>
          <a:bodyPr spcFirstLastPara="1" wrap="square" lIns="121900" tIns="121900" rIns="121900" bIns="121900" anchor="ctr" anchorCtr="0">
            <a:noAutofit/>
          </a:bodyPr>
          <a:lstStyle/>
          <a:p>
            <a:r>
              <a:rPr lang="en" sz="2400"/>
              <a:t>  essay</a:t>
            </a:r>
            <a:endParaRPr sz="2400"/>
          </a:p>
        </p:txBody>
      </p:sp>
    </p:spTree>
    <p:extLst>
      <p:ext uri="{BB962C8B-B14F-4D97-AF65-F5344CB8AC3E}">
        <p14:creationId xmlns:p14="http://schemas.microsoft.com/office/powerpoint/2010/main" val="2703956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1299</Words>
  <Application>Microsoft Office PowerPoint</Application>
  <PresentationFormat>Widescreen</PresentationFormat>
  <Paragraphs>129</Paragraphs>
  <Slides>20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EB Garamond</vt:lpstr>
      <vt:lpstr>Roboto</vt:lpstr>
      <vt:lpstr>Times New Roman</vt:lpstr>
      <vt:lpstr>Office Theme</vt:lpstr>
      <vt:lpstr>Simple Light</vt:lpstr>
      <vt:lpstr>Writing Fresh Environmental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from the Slush Pile (Megan Mayhew Bergman)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Fresh Environmental Stories</dc:title>
  <dc:creator>Van Noy, Rick</dc:creator>
  <cp:lastModifiedBy>Van Noy, Rick</cp:lastModifiedBy>
  <cp:revision>3</cp:revision>
  <dcterms:created xsi:type="dcterms:W3CDTF">2023-04-18T19:12:18Z</dcterms:created>
  <dcterms:modified xsi:type="dcterms:W3CDTF">2026-01-20T13:40:08Z</dcterms:modified>
</cp:coreProperties>
</file>